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7" r:id="rId2"/>
    <p:sldId id="277" r:id="rId3"/>
    <p:sldId id="274" r:id="rId4"/>
    <p:sldId id="275" r:id="rId5"/>
    <p:sldId id="276" r:id="rId6"/>
    <p:sldId id="278" r:id="rId7"/>
    <p:sldId id="279" r:id="rId8"/>
    <p:sldId id="286" r:id="rId9"/>
    <p:sldId id="281" r:id="rId10"/>
    <p:sldId id="282" r:id="rId11"/>
    <p:sldId id="283" r:id="rId12"/>
    <p:sldId id="284" r:id="rId13"/>
    <p:sldId id="285" r:id="rId14"/>
    <p:sldId id="268" r:id="rId15"/>
  </p:sldIdLst>
  <p:sldSz cx="9144000" cy="6858000" type="screen4x3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BD00"/>
    <a:srgbClr val="AF1685"/>
    <a:srgbClr val="00AFD7"/>
    <a:srgbClr val="FF6309"/>
    <a:srgbClr val="E3E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0" autoAdjust="0"/>
    <p:restoredTop sz="94660"/>
  </p:normalViewPr>
  <p:slideViewPr>
    <p:cSldViewPr showGuides="1">
      <p:cViewPr>
        <p:scale>
          <a:sx n="100" d="100"/>
          <a:sy n="100" d="100"/>
        </p:scale>
        <p:origin x="-72" y="564"/>
      </p:cViewPr>
      <p:guideLst>
        <p:guide orient="horz" pos="4110"/>
        <p:guide orient="horz" pos="3612"/>
        <p:guide pos="5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0"/>
            <a:ext cx="2946188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990"/>
            <a:ext cx="2946189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29990"/>
            <a:ext cx="2946188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DEF995-AE4C-46CA-9CD9-3381E724EE7B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320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80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305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38925" y="427038"/>
            <a:ext cx="2058988" cy="5221287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427038"/>
            <a:ext cx="6029325" cy="522128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9265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Rubrik, text och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064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43363" cy="44291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ClipArt 3"/>
          <p:cNvSpPr>
            <a:spLocks noGrp="1"/>
          </p:cNvSpPr>
          <p:nvPr>
            <p:ph type="clipArt" sz="half" idx="2"/>
          </p:nvPr>
        </p:nvSpPr>
        <p:spPr>
          <a:xfrm>
            <a:off x="4652963" y="1219200"/>
            <a:ext cx="4044950" cy="4429125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123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860255"/>
            <a:ext cx="791528" cy="4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73089"/>
            <a:ext cx="1072515" cy="91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860255"/>
            <a:ext cx="123444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ktangel 6"/>
          <p:cNvSpPr/>
          <p:nvPr userDrawn="1"/>
        </p:nvSpPr>
        <p:spPr>
          <a:xfrm>
            <a:off x="2411760" y="5673089"/>
            <a:ext cx="4032448" cy="851536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577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616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43363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52963" y="1219200"/>
            <a:ext cx="404495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395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739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397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90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0836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1730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norrkoping.se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7038"/>
            <a:ext cx="8229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40713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32" name="Rectangle 8">
            <a:hlinkClick r:id="rId14"/>
          </p:cNvPr>
          <p:cNvSpPr>
            <a:spLocks noChangeArrowheads="1"/>
          </p:cNvSpPr>
          <p:nvPr userDrawn="1"/>
        </p:nvSpPr>
        <p:spPr bwMode="auto">
          <a:xfrm>
            <a:off x="6400800" y="6248400"/>
            <a:ext cx="243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pic>
        <p:nvPicPr>
          <p:cNvPr id="1039" name="Picture 15" descr="V:\Tina\Upphandlingar\MALLAR\PPT\bkgr_logo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5711825"/>
            <a:ext cx="1411287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FF6309"/>
        </a:buClr>
        <a:buSzPct val="12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50000"/>
        </a:spcBef>
        <a:spcAft>
          <a:spcPct val="0"/>
        </a:spcAft>
        <a:buClr>
          <a:srgbClr val="FF6309"/>
        </a:buClr>
        <a:buSzPct val="13000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5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5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5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7" name="Picture 31" descr="V:\Tina\Upphandlingar\MALLAR\PPT\bkgr_sid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9" name="Rectangle 23"/>
          <p:cNvSpPr>
            <a:spLocks noGrp="1" noChangeArrowheads="1"/>
          </p:cNvSpPr>
          <p:nvPr>
            <p:ph type="title"/>
          </p:nvPr>
        </p:nvSpPr>
        <p:spPr>
          <a:xfrm>
            <a:off x="762000" y="3581400"/>
            <a:ext cx="7620000" cy="914400"/>
          </a:xfrm>
        </p:spPr>
        <p:txBody>
          <a:bodyPr/>
          <a:lstStyle/>
          <a:p>
            <a:pPr algn="ctr"/>
            <a:r>
              <a:rPr lang="sv-SE" dirty="0" smtClean="0"/>
              <a:t>Status fiber </a:t>
            </a:r>
            <a:r>
              <a:rPr lang="sv-SE" dirty="0" smtClean="0"/>
              <a:t>i Norrköping</a:t>
            </a:r>
            <a:endParaRPr lang="sv-SE" dirty="0"/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6858000" y="1524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v-SE" sz="1400" dirty="0" smtClean="0">
                <a:solidFill>
                  <a:schemeClr val="bg2"/>
                </a:solidFill>
              </a:rPr>
              <a:t>2012-12-03</a:t>
            </a:r>
            <a:endParaRPr lang="sv-SE" sz="1400" dirty="0">
              <a:solidFill>
                <a:srgbClr val="E3E4E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upp 141"/>
          <p:cNvGrpSpPr/>
          <p:nvPr/>
        </p:nvGrpSpPr>
        <p:grpSpPr>
          <a:xfrm>
            <a:off x="29530" y="1"/>
            <a:ext cx="9114470" cy="5649651"/>
            <a:chOff x="29530" y="188640"/>
            <a:chExt cx="9144000" cy="5915133"/>
          </a:xfrm>
        </p:grpSpPr>
        <p:pic>
          <p:nvPicPr>
            <p:cNvPr id="4" name="Bildobjekt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30" y="754222"/>
              <a:ext cx="9144000" cy="534955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F0"/>
              </a:solidFill>
            </a:ln>
          </p:spPr>
        </p:pic>
        <p:sp>
          <p:nvSpPr>
            <p:cNvPr id="5" name="Koppling 4"/>
            <p:cNvSpPr/>
            <p:nvPr/>
          </p:nvSpPr>
          <p:spPr>
            <a:xfrm>
              <a:off x="3878208" y="4005064"/>
              <a:ext cx="45719" cy="45719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6" name="Rak 5"/>
            <p:cNvCxnSpPr/>
            <p:nvPr/>
          </p:nvCxnSpPr>
          <p:spPr>
            <a:xfrm flipH="1">
              <a:off x="3829059" y="3861048"/>
              <a:ext cx="72009" cy="3600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ak 6"/>
            <p:cNvCxnSpPr/>
            <p:nvPr/>
          </p:nvCxnSpPr>
          <p:spPr>
            <a:xfrm flipH="1">
              <a:off x="3768481" y="3573016"/>
              <a:ext cx="60579" cy="3600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k 7"/>
            <p:cNvCxnSpPr/>
            <p:nvPr/>
          </p:nvCxnSpPr>
          <p:spPr>
            <a:xfrm flipH="1">
              <a:off x="3647326" y="3284984"/>
              <a:ext cx="60579" cy="3600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8"/>
            <p:cNvCxnSpPr/>
            <p:nvPr/>
          </p:nvCxnSpPr>
          <p:spPr>
            <a:xfrm flipH="1">
              <a:off x="3584787" y="2996952"/>
              <a:ext cx="60579" cy="3600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k 9"/>
            <p:cNvCxnSpPr/>
            <p:nvPr/>
          </p:nvCxnSpPr>
          <p:spPr>
            <a:xfrm flipH="1">
              <a:off x="3480449" y="2636912"/>
              <a:ext cx="60579" cy="3600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10"/>
            <p:cNvCxnSpPr/>
            <p:nvPr/>
          </p:nvCxnSpPr>
          <p:spPr>
            <a:xfrm flipH="1">
              <a:off x="3419871" y="2420888"/>
              <a:ext cx="60579" cy="3600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11"/>
            <p:cNvCxnSpPr/>
            <p:nvPr/>
          </p:nvCxnSpPr>
          <p:spPr>
            <a:xfrm flipH="1">
              <a:off x="3298716" y="2132856"/>
              <a:ext cx="60579" cy="3600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12"/>
            <p:cNvCxnSpPr/>
            <p:nvPr/>
          </p:nvCxnSpPr>
          <p:spPr>
            <a:xfrm flipH="1">
              <a:off x="3192417" y="1844824"/>
              <a:ext cx="60579" cy="3600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13"/>
            <p:cNvCxnSpPr/>
            <p:nvPr/>
          </p:nvCxnSpPr>
          <p:spPr>
            <a:xfrm flipH="1">
              <a:off x="3048401" y="1340768"/>
              <a:ext cx="60579" cy="3600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 flipH="1">
              <a:off x="2927246" y="1124744"/>
              <a:ext cx="60579" cy="3600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Koppling 15"/>
            <p:cNvSpPr/>
            <p:nvPr/>
          </p:nvSpPr>
          <p:spPr>
            <a:xfrm>
              <a:off x="3146698" y="1700808"/>
              <a:ext cx="45719" cy="45719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7" name="Rak 16"/>
            <p:cNvCxnSpPr/>
            <p:nvPr/>
          </p:nvCxnSpPr>
          <p:spPr>
            <a:xfrm flipH="1">
              <a:off x="3923927" y="4149080"/>
              <a:ext cx="98296" cy="3600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k 17"/>
            <p:cNvCxnSpPr/>
            <p:nvPr/>
          </p:nvCxnSpPr>
          <p:spPr>
            <a:xfrm flipH="1">
              <a:off x="4644009" y="4941168"/>
              <a:ext cx="84566" cy="7200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k 18"/>
            <p:cNvCxnSpPr/>
            <p:nvPr/>
          </p:nvCxnSpPr>
          <p:spPr>
            <a:xfrm>
              <a:off x="3865063" y="2060848"/>
              <a:ext cx="28575" cy="900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k 19"/>
            <p:cNvCxnSpPr/>
            <p:nvPr/>
          </p:nvCxnSpPr>
          <p:spPr>
            <a:xfrm flipH="1">
              <a:off x="4076327" y="4496246"/>
              <a:ext cx="83635" cy="3087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Koppling 20"/>
            <p:cNvSpPr/>
            <p:nvPr/>
          </p:nvSpPr>
          <p:spPr>
            <a:xfrm>
              <a:off x="3378167" y="4581128"/>
              <a:ext cx="45719" cy="45719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2" name="Rak 21"/>
            <p:cNvCxnSpPr/>
            <p:nvPr/>
          </p:nvCxnSpPr>
          <p:spPr>
            <a:xfrm>
              <a:off x="3814393" y="4630706"/>
              <a:ext cx="14667" cy="720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k 22"/>
            <p:cNvCxnSpPr/>
            <p:nvPr/>
          </p:nvCxnSpPr>
          <p:spPr>
            <a:xfrm flipH="1">
              <a:off x="3323284" y="4630706"/>
              <a:ext cx="72022" cy="85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ihandsfigur 23"/>
            <p:cNvSpPr/>
            <p:nvPr/>
          </p:nvSpPr>
          <p:spPr>
            <a:xfrm>
              <a:off x="2792980" y="4193381"/>
              <a:ext cx="574108" cy="400050"/>
            </a:xfrm>
            <a:custGeom>
              <a:avLst/>
              <a:gdLst>
                <a:gd name="connsiteX0" fmla="*/ 574108 w 574108"/>
                <a:gd name="connsiteY0" fmla="*/ 400050 h 400050"/>
                <a:gd name="connsiteX1" fmla="*/ 290739 w 574108"/>
                <a:gd name="connsiteY1" fmla="*/ 378619 h 400050"/>
                <a:gd name="connsiteX2" fmla="*/ 31183 w 574108"/>
                <a:gd name="connsiteY2" fmla="*/ 354807 h 400050"/>
                <a:gd name="connsiteX3" fmla="*/ 2608 w 574108"/>
                <a:gd name="connsiteY3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108" h="400050">
                  <a:moveTo>
                    <a:pt x="574108" y="400050"/>
                  </a:moveTo>
                  <a:lnTo>
                    <a:pt x="290739" y="378619"/>
                  </a:lnTo>
                  <a:cubicBezTo>
                    <a:pt x="200252" y="371079"/>
                    <a:pt x="79205" y="417910"/>
                    <a:pt x="31183" y="354807"/>
                  </a:cubicBezTo>
                  <a:cubicBezTo>
                    <a:pt x="-16839" y="291704"/>
                    <a:pt x="5783" y="64294"/>
                    <a:pt x="2608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" name="Frihandsfigur 24"/>
            <p:cNvSpPr/>
            <p:nvPr/>
          </p:nvSpPr>
          <p:spPr>
            <a:xfrm>
              <a:off x="3435771" y="4527122"/>
              <a:ext cx="640556" cy="115353"/>
            </a:xfrm>
            <a:custGeom>
              <a:avLst/>
              <a:gdLst>
                <a:gd name="connsiteX0" fmla="*/ 640556 w 640556"/>
                <a:gd name="connsiteY0" fmla="*/ 0 h 115353"/>
                <a:gd name="connsiteX1" fmla="*/ 359568 w 640556"/>
                <a:gd name="connsiteY1" fmla="*/ 111919 h 115353"/>
                <a:gd name="connsiteX2" fmla="*/ 0 w 640556"/>
                <a:gd name="connsiteY2" fmla="*/ 85725 h 115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0556" h="115353">
                  <a:moveTo>
                    <a:pt x="640556" y="0"/>
                  </a:moveTo>
                  <a:cubicBezTo>
                    <a:pt x="553441" y="48816"/>
                    <a:pt x="466327" y="97632"/>
                    <a:pt x="359568" y="111919"/>
                  </a:cubicBezTo>
                  <a:cubicBezTo>
                    <a:pt x="252809" y="126206"/>
                    <a:pt x="58737" y="91678"/>
                    <a:pt x="0" y="8572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6" name="Rak 25"/>
            <p:cNvCxnSpPr/>
            <p:nvPr/>
          </p:nvCxnSpPr>
          <p:spPr>
            <a:xfrm>
              <a:off x="2792980" y="4357402"/>
              <a:ext cx="508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 flipV="1">
              <a:off x="2804877" y="4185084"/>
              <a:ext cx="38931" cy="125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ihandsfigur 27"/>
            <p:cNvSpPr/>
            <p:nvPr/>
          </p:nvSpPr>
          <p:spPr>
            <a:xfrm>
              <a:off x="3812381" y="1558650"/>
              <a:ext cx="223838" cy="463031"/>
            </a:xfrm>
            <a:custGeom>
              <a:avLst/>
              <a:gdLst>
                <a:gd name="connsiteX0" fmla="*/ 223838 w 223838"/>
                <a:gd name="connsiteY0" fmla="*/ 463031 h 463031"/>
                <a:gd name="connsiteX1" fmla="*/ 78582 w 223838"/>
                <a:gd name="connsiteY1" fmla="*/ 27263 h 463031"/>
                <a:gd name="connsiteX2" fmla="*/ 0 w 223838"/>
                <a:gd name="connsiteY2" fmla="*/ 41550 h 463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838" h="463031">
                  <a:moveTo>
                    <a:pt x="223838" y="463031"/>
                  </a:moveTo>
                  <a:cubicBezTo>
                    <a:pt x="169863" y="280270"/>
                    <a:pt x="115888" y="97510"/>
                    <a:pt x="78582" y="27263"/>
                  </a:cubicBezTo>
                  <a:cubicBezTo>
                    <a:pt x="41276" y="-42984"/>
                    <a:pt x="6747" y="45122"/>
                    <a:pt x="0" y="4155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9" name="Rak 28"/>
            <p:cNvCxnSpPr/>
            <p:nvPr/>
          </p:nvCxnSpPr>
          <p:spPr>
            <a:xfrm>
              <a:off x="3756049" y="1558650"/>
              <a:ext cx="58344" cy="450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 flipH="1">
              <a:off x="3814393" y="1603656"/>
              <a:ext cx="2675" cy="450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4557712" y="1915562"/>
              <a:ext cx="28575" cy="900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k 31"/>
            <p:cNvCxnSpPr/>
            <p:nvPr/>
          </p:nvCxnSpPr>
          <p:spPr>
            <a:xfrm flipH="1">
              <a:off x="4644008" y="2127891"/>
              <a:ext cx="60871" cy="229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k 32"/>
            <p:cNvCxnSpPr/>
            <p:nvPr/>
          </p:nvCxnSpPr>
          <p:spPr>
            <a:xfrm flipH="1">
              <a:off x="4704879" y="2420179"/>
              <a:ext cx="29340" cy="450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ak 33"/>
            <p:cNvCxnSpPr/>
            <p:nvPr/>
          </p:nvCxnSpPr>
          <p:spPr>
            <a:xfrm>
              <a:off x="4283968" y="1915562"/>
              <a:ext cx="28575" cy="900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ak 34"/>
            <p:cNvCxnSpPr/>
            <p:nvPr/>
          </p:nvCxnSpPr>
          <p:spPr>
            <a:xfrm flipV="1">
              <a:off x="3692083" y="2708920"/>
              <a:ext cx="49148" cy="969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ak 35"/>
            <p:cNvCxnSpPr/>
            <p:nvPr/>
          </p:nvCxnSpPr>
          <p:spPr>
            <a:xfrm flipV="1">
              <a:off x="3709248" y="2924944"/>
              <a:ext cx="63966" cy="312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ak 36"/>
            <p:cNvCxnSpPr/>
            <p:nvPr/>
          </p:nvCxnSpPr>
          <p:spPr>
            <a:xfrm flipV="1">
              <a:off x="3845369" y="3284984"/>
              <a:ext cx="65677" cy="18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ihandsfigur 37"/>
            <p:cNvSpPr/>
            <p:nvPr/>
          </p:nvSpPr>
          <p:spPr>
            <a:xfrm>
              <a:off x="2124535" y="2226512"/>
              <a:ext cx="316131" cy="795427"/>
            </a:xfrm>
            <a:custGeom>
              <a:avLst/>
              <a:gdLst>
                <a:gd name="connsiteX0" fmla="*/ 0 w 278739"/>
                <a:gd name="connsiteY0" fmla="*/ 0 h 754635"/>
                <a:gd name="connsiteX1" fmla="*/ 101978 w 278739"/>
                <a:gd name="connsiteY1" fmla="*/ 156366 h 754635"/>
                <a:gd name="connsiteX2" fmla="*/ 214153 w 278739"/>
                <a:gd name="connsiteY2" fmla="*/ 465698 h 754635"/>
                <a:gd name="connsiteX3" fmla="*/ 278739 w 278739"/>
                <a:gd name="connsiteY3" fmla="*/ 754635 h 754635"/>
                <a:gd name="connsiteX0" fmla="*/ 0 w 316131"/>
                <a:gd name="connsiteY0" fmla="*/ 0 h 795427"/>
                <a:gd name="connsiteX1" fmla="*/ 139370 w 316131"/>
                <a:gd name="connsiteY1" fmla="*/ 197158 h 795427"/>
                <a:gd name="connsiteX2" fmla="*/ 251545 w 316131"/>
                <a:gd name="connsiteY2" fmla="*/ 506490 h 795427"/>
                <a:gd name="connsiteX3" fmla="*/ 316131 w 316131"/>
                <a:gd name="connsiteY3" fmla="*/ 795427 h 79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131" h="795427">
                  <a:moveTo>
                    <a:pt x="0" y="0"/>
                  </a:moveTo>
                  <a:cubicBezTo>
                    <a:pt x="33143" y="39375"/>
                    <a:pt x="97446" y="112743"/>
                    <a:pt x="139370" y="197158"/>
                  </a:cubicBezTo>
                  <a:cubicBezTo>
                    <a:pt x="181294" y="281573"/>
                    <a:pt x="222085" y="406778"/>
                    <a:pt x="251545" y="506490"/>
                  </a:cubicBezTo>
                  <a:cubicBezTo>
                    <a:pt x="281005" y="606202"/>
                    <a:pt x="292903" y="751237"/>
                    <a:pt x="316131" y="79542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39" name="Rak 38"/>
            <p:cNvCxnSpPr/>
            <p:nvPr/>
          </p:nvCxnSpPr>
          <p:spPr>
            <a:xfrm flipV="1">
              <a:off x="2185638" y="2247658"/>
              <a:ext cx="63966" cy="312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ak 39"/>
            <p:cNvCxnSpPr/>
            <p:nvPr/>
          </p:nvCxnSpPr>
          <p:spPr>
            <a:xfrm flipV="1">
              <a:off x="2347794" y="2564904"/>
              <a:ext cx="63966" cy="312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ak 40"/>
            <p:cNvCxnSpPr/>
            <p:nvPr/>
          </p:nvCxnSpPr>
          <p:spPr>
            <a:xfrm flipV="1">
              <a:off x="2414890" y="2780928"/>
              <a:ext cx="63966" cy="312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rihandsfigur 41"/>
            <p:cNvSpPr/>
            <p:nvPr/>
          </p:nvSpPr>
          <p:spPr>
            <a:xfrm>
              <a:off x="2457662" y="3042335"/>
              <a:ext cx="197157" cy="554078"/>
            </a:xfrm>
            <a:custGeom>
              <a:avLst/>
              <a:gdLst>
                <a:gd name="connsiteX0" fmla="*/ 0 w 197157"/>
                <a:gd name="connsiteY0" fmla="*/ 0 h 554078"/>
                <a:gd name="connsiteX1" fmla="*/ 98579 w 197157"/>
                <a:gd name="connsiteY1" fmla="*/ 261742 h 554078"/>
                <a:gd name="connsiteX2" fmla="*/ 197157 w 197157"/>
                <a:gd name="connsiteY2" fmla="*/ 554078 h 55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57" h="554078">
                  <a:moveTo>
                    <a:pt x="0" y="0"/>
                  </a:moveTo>
                  <a:cubicBezTo>
                    <a:pt x="32860" y="84698"/>
                    <a:pt x="65720" y="169396"/>
                    <a:pt x="98579" y="261742"/>
                  </a:cubicBezTo>
                  <a:cubicBezTo>
                    <a:pt x="131438" y="354088"/>
                    <a:pt x="164297" y="454083"/>
                    <a:pt x="197157" y="55407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43" name="Rak 42"/>
            <p:cNvCxnSpPr/>
            <p:nvPr/>
          </p:nvCxnSpPr>
          <p:spPr>
            <a:xfrm flipV="1">
              <a:off x="2535307" y="3212976"/>
              <a:ext cx="63966" cy="312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ak 43"/>
            <p:cNvCxnSpPr/>
            <p:nvPr/>
          </p:nvCxnSpPr>
          <p:spPr>
            <a:xfrm flipV="1">
              <a:off x="2631256" y="3429000"/>
              <a:ext cx="63966" cy="312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ak 44"/>
            <p:cNvCxnSpPr/>
            <p:nvPr/>
          </p:nvCxnSpPr>
          <p:spPr>
            <a:xfrm>
              <a:off x="2654819" y="3594801"/>
              <a:ext cx="116981" cy="142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ak 45"/>
            <p:cNvCxnSpPr/>
            <p:nvPr/>
          </p:nvCxnSpPr>
          <p:spPr>
            <a:xfrm>
              <a:off x="2141267" y="3328792"/>
              <a:ext cx="77474" cy="221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ak 46"/>
            <p:cNvCxnSpPr>
              <a:endCxn id="74" idx="1"/>
            </p:cNvCxnSpPr>
            <p:nvPr/>
          </p:nvCxnSpPr>
          <p:spPr>
            <a:xfrm flipV="1">
              <a:off x="2207567" y="2711885"/>
              <a:ext cx="37723" cy="5013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ak 47"/>
            <p:cNvCxnSpPr/>
            <p:nvPr/>
          </p:nvCxnSpPr>
          <p:spPr>
            <a:xfrm flipV="1">
              <a:off x="2154700" y="1651355"/>
              <a:ext cx="49715" cy="5141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k 48"/>
            <p:cNvCxnSpPr/>
            <p:nvPr/>
          </p:nvCxnSpPr>
          <p:spPr>
            <a:xfrm flipV="1">
              <a:off x="2283842" y="1901707"/>
              <a:ext cx="17414" cy="388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ak 49"/>
            <p:cNvCxnSpPr/>
            <p:nvPr/>
          </p:nvCxnSpPr>
          <p:spPr>
            <a:xfrm>
              <a:off x="1929438" y="2250583"/>
              <a:ext cx="21735" cy="779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ak 50"/>
            <p:cNvCxnSpPr/>
            <p:nvPr/>
          </p:nvCxnSpPr>
          <p:spPr>
            <a:xfrm>
              <a:off x="2107861" y="2111906"/>
              <a:ext cx="21735" cy="779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ak 51"/>
            <p:cNvCxnSpPr/>
            <p:nvPr/>
          </p:nvCxnSpPr>
          <p:spPr>
            <a:xfrm>
              <a:off x="1693004" y="2417938"/>
              <a:ext cx="21735" cy="779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ak 52"/>
            <p:cNvCxnSpPr/>
            <p:nvPr/>
          </p:nvCxnSpPr>
          <p:spPr>
            <a:xfrm flipV="1">
              <a:off x="1619672" y="2783991"/>
              <a:ext cx="56161" cy="1255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ak 53"/>
            <p:cNvCxnSpPr/>
            <p:nvPr/>
          </p:nvCxnSpPr>
          <p:spPr>
            <a:xfrm flipV="1">
              <a:off x="1679467" y="3140968"/>
              <a:ext cx="56161" cy="1255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ak 54"/>
            <p:cNvCxnSpPr/>
            <p:nvPr/>
          </p:nvCxnSpPr>
          <p:spPr>
            <a:xfrm flipV="1">
              <a:off x="1705602" y="3453953"/>
              <a:ext cx="56161" cy="1255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ak 55"/>
            <p:cNvCxnSpPr/>
            <p:nvPr/>
          </p:nvCxnSpPr>
          <p:spPr>
            <a:xfrm flipV="1">
              <a:off x="1761679" y="3759816"/>
              <a:ext cx="56161" cy="1255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ak 56"/>
            <p:cNvCxnSpPr/>
            <p:nvPr/>
          </p:nvCxnSpPr>
          <p:spPr>
            <a:xfrm>
              <a:off x="1886184" y="3958226"/>
              <a:ext cx="64989" cy="2262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ak 57"/>
            <p:cNvCxnSpPr/>
            <p:nvPr/>
          </p:nvCxnSpPr>
          <p:spPr>
            <a:xfrm flipV="1">
              <a:off x="1824358" y="3956642"/>
              <a:ext cx="28081" cy="4707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ak 58"/>
            <p:cNvCxnSpPr/>
            <p:nvPr/>
          </p:nvCxnSpPr>
          <p:spPr>
            <a:xfrm flipV="1">
              <a:off x="827584" y="2391524"/>
              <a:ext cx="60889" cy="286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ak 59"/>
            <p:cNvCxnSpPr/>
            <p:nvPr/>
          </p:nvCxnSpPr>
          <p:spPr>
            <a:xfrm flipV="1">
              <a:off x="539552" y="2062858"/>
              <a:ext cx="60889" cy="286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ak 60"/>
            <p:cNvCxnSpPr/>
            <p:nvPr/>
          </p:nvCxnSpPr>
          <p:spPr>
            <a:xfrm flipV="1">
              <a:off x="478663" y="1625832"/>
              <a:ext cx="60889" cy="286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ak 61"/>
            <p:cNvCxnSpPr/>
            <p:nvPr/>
          </p:nvCxnSpPr>
          <p:spPr>
            <a:xfrm flipH="1">
              <a:off x="2796776" y="4578647"/>
              <a:ext cx="50842" cy="851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rihandsfigur 62"/>
            <p:cNvSpPr/>
            <p:nvPr/>
          </p:nvSpPr>
          <p:spPr>
            <a:xfrm>
              <a:off x="4070959" y="3801649"/>
              <a:ext cx="195156" cy="175365"/>
            </a:xfrm>
            <a:custGeom>
              <a:avLst/>
              <a:gdLst>
                <a:gd name="connsiteX0" fmla="*/ 0 w 195156"/>
                <a:gd name="connsiteY0" fmla="*/ 175365 h 175365"/>
                <a:gd name="connsiteX1" fmla="*/ 50104 w 195156"/>
                <a:gd name="connsiteY1" fmla="*/ 131524 h 175365"/>
                <a:gd name="connsiteX2" fmla="*/ 50104 w 195156"/>
                <a:gd name="connsiteY2" fmla="*/ 81419 h 175365"/>
                <a:gd name="connsiteX3" fmla="*/ 187890 w 195156"/>
                <a:gd name="connsiteY3" fmla="*/ 34447 h 175365"/>
                <a:gd name="connsiteX4" fmla="*/ 178496 w 195156"/>
                <a:gd name="connsiteY4" fmla="*/ 0 h 17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156" h="175365">
                  <a:moveTo>
                    <a:pt x="0" y="175365"/>
                  </a:moveTo>
                  <a:cubicBezTo>
                    <a:pt x="20876" y="161273"/>
                    <a:pt x="41753" y="147182"/>
                    <a:pt x="50104" y="131524"/>
                  </a:cubicBezTo>
                  <a:cubicBezTo>
                    <a:pt x="58455" y="115866"/>
                    <a:pt x="27140" y="97598"/>
                    <a:pt x="50104" y="81419"/>
                  </a:cubicBezTo>
                  <a:cubicBezTo>
                    <a:pt x="73068" y="65239"/>
                    <a:pt x="166491" y="48017"/>
                    <a:pt x="187890" y="34447"/>
                  </a:cubicBezTo>
                  <a:cubicBezTo>
                    <a:pt x="209289" y="20877"/>
                    <a:pt x="176408" y="10960"/>
                    <a:pt x="178496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4" name="Frihandsfigur 63"/>
            <p:cNvSpPr/>
            <p:nvPr/>
          </p:nvSpPr>
          <p:spPr>
            <a:xfrm>
              <a:off x="4114800" y="3372682"/>
              <a:ext cx="325677" cy="81370"/>
            </a:xfrm>
            <a:custGeom>
              <a:avLst/>
              <a:gdLst>
                <a:gd name="connsiteX0" fmla="*/ 0 w 325677"/>
                <a:gd name="connsiteY0" fmla="*/ 81370 h 81370"/>
                <a:gd name="connsiteX1" fmla="*/ 156575 w 325677"/>
                <a:gd name="connsiteY1" fmla="*/ 9345 h 81370"/>
                <a:gd name="connsiteX2" fmla="*/ 325677 w 325677"/>
                <a:gd name="connsiteY2" fmla="*/ 3082 h 8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77" h="81370">
                  <a:moveTo>
                    <a:pt x="0" y="81370"/>
                  </a:moveTo>
                  <a:cubicBezTo>
                    <a:pt x="51148" y="51881"/>
                    <a:pt x="102296" y="22393"/>
                    <a:pt x="156575" y="9345"/>
                  </a:cubicBezTo>
                  <a:cubicBezTo>
                    <a:pt x="210854" y="-3703"/>
                    <a:pt x="268265" y="-311"/>
                    <a:pt x="325677" y="308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5" name="Frihandsfigur 64"/>
            <p:cNvSpPr/>
            <p:nvPr/>
          </p:nvSpPr>
          <p:spPr>
            <a:xfrm>
              <a:off x="4728575" y="3798518"/>
              <a:ext cx="34447" cy="81419"/>
            </a:xfrm>
            <a:custGeom>
              <a:avLst/>
              <a:gdLst>
                <a:gd name="connsiteX0" fmla="*/ 0 w 34447"/>
                <a:gd name="connsiteY0" fmla="*/ 0 h 81419"/>
                <a:gd name="connsiteX1" fmla="*/ 34447 w 34447"/>
                <a:gd name="connsiteY1" fmla="*/ 81419 h 8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47" h="81419">
                  <a:moveTo>
                    <a:pt x="0" y="0"/>
                  </a:moveTo>
                  <a:lnTo>
                    <a:pt x="34447" y="81419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6" name="Frihandsfigur 65"/>
            <p:cNvSpPr/>
            <p:nvPr/>
          </p:nvSpPr>
          <p:spPr>
            <a:xfrm>
              <a:off x="4680198" y="4255718"/>
              <a:ext cx="290358" cy="323494"/>
            </a:xfrm>
            <a:custGeom>
              <a:avLst/>
              <a:gdLst>
                <a:gd name="connsiteX0" fmla="*/ 258188 w 290358"/>
                <a:gd name="connsiteY0" fmla="*/ 0 h 323494"/>
                <a:gd name="connsiteX1" fmla="*/ 283240 w 290358"/>
                <a:gd name="connsiteY1" fmla="*/ 46972 h 323494"/>
                <a:gd name="connsiteX2" fmla="*/ 145454 w 290358"/>
                <a:gd name="connsiteY2" fmla="*/ 206679 h 323494"/>
                <a:gd name="connsiteX3" fmla="*/ 17062 w 290358"/>
                <a:gd name="connsiteY3" fmla="*/ 319414 h 323494"/>
                <a:gd name="connsiteX4" fmla="*/ 1405 w 290358"/>
                <a:gd name="connsiteY4" fmla="*/ 300624 h 32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58" h="323494">
                  <a:moveTo>
                    <a:pt x="258188" y="0"/>
                  </a:moveTo>
                  <a:cubicBezTo>
                    <a:pt x="280108" y="6263"/>
                    <a:pt x="302029" y="12526"/>
                    <a:pt x="283240" y="46972"/>
                  </a:cubicBezTo>
                  <a:cubicBezTo>
                    <a:pt x="264451" y="81418"/>
                    <a:pt x="189817" y="161272"/>
                    <a:pt x="145454" y="206679"/>
                  </a:cubicBezTo>
                  <a:cubicBezTo>
                    <a:pt x="101091" y="252086"/>
                    <a:pt x="41070" y="303757"/>
                    <a:pt x="17062" y="319414"/>
                  </a:cubicBezTo>
                  <a:cubicBezTo>
                    <a:pt x="-6946" y="335072"/>
                    <a:pt x="1405" y="300624"/>
                    <a:pt x="1405" y="30062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7" name="Frihandsfigur 66"/>
            <p:cNvSpPr/>
            <p:nvPr/>
          </p:nvSpPr>
          <p:spPr>
            <a:xfrm>
              <a:off x="3679521" y="2796436"/>
              <a:ext cx="360123" cy="1174315"/>
            </a:xfrm>
            <a:custGeom>
              <a:avLst/>
              <a:gdLst>
                <a:gd name="connsiteX0" fmla="*/ 360123 w 360123"/>
                <a:gd name="connsiteY0" fmla="*/ 1174315 h 1174315"/>
                <a:gd name="connsiteX1" fmla="*/ 0 w 360123"/>
                <a:gd name="connsiteY1" fmla="*/ 0 h 117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0123" h="1174315">
                  <a:moveTo>
                    <a:pt x="360123" y="1174315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8" name="Frihandsfigur 67"/>
            <p:cNvSpPr/>
            <p:nvPr/>
          </p:nvSpPr>
          <p:spPr>
            <a:xfrm>
              <a:off x="3547997" y="1999906"/>
              <a:ext cx="1202499" cy="420749"/>
            </a:xfrm>
            <a:custGeom>
              <a:avLst/>
              <a:gdLst>
                <a:gd name="connsiteX0" fmla="*/ 0 w 1202499"/>
                <a:gd name="connsiteY0" fmla="*/ 217201 h 420749"/>
                <a:gd name="connsiteX1" fmla="*/ 50104 w 1202499"/>
                <a:gd name="connsiteY1" fmla="*/ 220332 h 420749"/>
                <a:gd name="connsiteX2" fmla="*/ 253652 w 1202499"/>
                <a:gd name="connsiteY2" fmla="*/ 163965 h 420749"/>
                <a:gd name="connsiteX3" fmla="*/ 281836 w 1202499"/>
                <a:gd name="connsiteY3" fmla="*/ 189017 h 420749"/>
                <a:gd name="connsiteX4" fmla="*/ 425885 w 1202499"/>
                <a:gd name="connsiteY4" fmla="*/ 142045 h 420749"/>
                <a:gd name="connsiteX5" fmla="*/ 447806 w 1202499"/>
                <a:gd name="connsiteY5" fmla="*/ 32442 h 420749"/>
                <a:gd name="connsiteX6" fmla="*/ 504173 w 1202499"/>
                <a:gd name="connsiteY6" fmla="*/ 13653 h 420749"/>
                <a:gd name="connsiteX7" fmla="*/ 1086633 w 1202499"/>
                <a:gd name="connsiteY7" fmla="*/ 4258 h 420749"/>
                <a:gd name="connsiteX8" fmla="*/ 1143000 w 1202499"/>
                <a:gd name="connsiteY8" fmla="*/ 85678 h 420749"/>
                <a:gd name="connsiteX9" fmla="*/ 1202499 w 1202499"/>
                <a:gd name="connsiteY9" fmla="*/ 420749 h 42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2499" h="420749">
                  <a:moveTo>
                    <a:pt x="0" y="217201"/>
                  </a:moveTo>
                  <a:cubicBezTo>
                    <a:pt x="3914" y="223203"/>
                    <a:pt x="7829" y="229205"/>
                    <a:pt x="50104" y="220332"/>
                  </a:cubicBezTo>
                  <a:cubicBezTo>
                    <a:pt x="92379" y="211459"/>
                    <a:pt x="215030" y="169184"/>
                    <a:pt x="253652" y="163965"/>
                  </a:cubicBezTo>
                  <a:cubicBezTo>
                    <a:pt x="292274" y="158746"/>
                    <a:pt x="253131" y="192670"/>
                    <a:pt x="281836" y="189017"/>
                  </a:cubicBezTo>
                  <a:cubicBezTo>
                    <a:pt x="310541" y="185364"/>
                    <a:pt x="398223" y="168141"/>
                    <a:pt x="425885" y="142045"/>
                  </a:cubicBezTo>
                  <a:cubicBezTo>
                    <a:pt x="453547" y="115949"/>
                    <a:pt x="434758" y="53841"/>
                    <a:pt x="447806" y="32442"/>
                  </a:cubicBezTo>
                  <a:cubicBezTo>
                    <a:pt x="460854" y="11043"/>
                    <a:pt x="397702" y="18350"/>
                    <a:pt x="504173" y="13653"/>
                  </a:cubicBezTo>
                  <a:cubicBezTo>
                    <a:pt x="610644" y="8956"/>
                    <a:pt x="980162" y="-7746"/>
                    <a:pt x="1086633" y="4258"/>
                  </a:cubicBezTo>
                  <a:cubicBezTo>
                    <a:pt x="1193104" y="16262"/>
                    <a:pt x="1123689" y="16263"/>
                    <a:pt x="1143000" y="85678"/>
                  </a:cubicBezTo>
                  <a:cubicBezTo>
                    <a:pt x="1162311" y="155093"/>
                    <a:pt x="1182405" y="287921"/>
                    <a:pt x="1202499" y="42074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9" name="Frihandsfigur 68"/>
            <p:cNvSpPr/>
            <p:nvPr/>
          </p:nvSpPr>
          <p:spPr>
            <a:xfrm>
              <a:off x="497910" y="1650304"/>
              <a:ext cx="2639860" cy="996524"/>
            </a:xfrm>
            <a:custGeom>
              <a:avLst/>
              <a:gdLst>
                <a:gd name="connsiteX0" fmla="*/ 2639860 w 2639860"/>
                <a:gd name="connsiteY0" fmla="*/ 68893 h 996524"/>
                <a:gd name="connsiteX1" fmla="*/ 2574098 w 2639860"/>
                <a:gd name="connsiteY1" fmla="*/ 81419 h 996524"/>
                <a:gd name="connsiteX2" fmla="*/ 2505205 w 2639860"/>
                <a:gd name="connsiteY2" fmla="*/ 109603 h 996524"/>
                <a:gd name="connsiteX3" fmla="*/ 2442575 w 2639860"/>
                <a:gd name="connsiteY3" fmla="*/ 137786 h 996524"/>
                <a:gd name="connsiteX4" fmla="*/ 2336104 w 2639860"/>
                <a:gd name="connsiteY4" fmla="*/ 172233 h 996524"/>
                <a:gd name="connsiteX5" fmla="*/ 2282868 w 2639860"/>
                <a:gd name="connsiteY5" fmla="*/ 203548 h 996524"/>
                <a:gd name="connsiteX6" fmla="*/ 2257816 w 2639860"/>
                <a:gd name="connsiteY6" fmla="*/ 259915 h 996524"/>
                <a:gd name="connsiteX7" fmla="*/ 2148213 w 2639860"/>
                <a:gd name="connsiteY7" fmla="*/ 313151 h 996524"/>
                <a:gd name="connsiteX8" fmla="*/ 2088715 w 2639860"/>
                <a:gd name="connsiteY8" fmla="*/ 291230 h 996524"/>
                <a:gd name="connsiteX9" fmla="*/ 2010427 w 2639860"/>
                <a:gd name="connsiteY9" fmla="*/ 335071 h 996524"/>
                <a:gd name="connsiteX10" fmla="*/ 1910219 w 2639860"/>
                <a:gd name="connsiteY10" fmla="*/ 407096 h 996524"/>
                <a:gd name="connsiteX11" fmla="*/ 1831931 w 2639860"/>
                <a:gd name="connsiteY11" fmla="*/ 469726 h 996524"/>
                <a:gd name="connsiteX12" fmla="*/ 1725460 w 2639860"/>
                <a:gd name="connsiteY12" fmla="*/ 554277 h 996524"/>
                <a:gd name="connsiteX13" fmla="*/ 1669093 w 2639860"/>
                <a:gd name="connsiteY13" fmla="*/ 594986 h 996524"/>
                <a:gd name="connsiteX14" fmla="*/ 1656567 w 2639860"/>
                <a:gd name="connsiteY14" fmla="*/ 613775 h 996524"/>
                <a:gd name="connsiteX15" fmla="*/ 1597068 w 2639860"/>
                <a:gd name="connsiteY15" fmla="*/ 557408 h 996524"/>
                <a:gd name="connsiteX16" fmla="*/ 1471808 w 2639860"/>
                <a:gd name="connsiteY16" fmla="*/ 645091 h 996524"/>
                <a:gd name="connsiteX17" fmla="*/ 1321495 w 2639860"/>
                <a:gd name="connsiteY17" fmla="*/ 757825 h 996524"/>
                <a:gd name="connsiteX18" fmla="*/ 1180578 w 2639860"/>
                <a:gd name="connsiteY18" fmla="*/ 858033 h 996524"/>
                <a:gd name="connsiteX19" fmla="*/ 1161789 w 2639860"/>
                <a:gd name="connsiteY19" fmla="*/ 967636 h 996524"/>
                <a:gd name="connsiteX20" fmla="*/ 1024002 w 2639860"/>
                <a:gd name="connsiteY20" fmla="*/ 983293 h 996524"/>
                <a:gd name="connsiteX21" fmla="*/ 804797 w 2639860"/>
                <a:gd name="connsiteY21" fmla="*/ 995819 h 996524"/>
                <a:gd name="connsiteX22" fmla="*/ 660748 w 2639860"/>
                <a:gd name="connsiteY22" fmla="*/ 961373 h 996524"/>
                <a:gd name="connsiteX23" fmla="*/ 454068 w 2639860"/>
                <a:gd name="connsiteY23" fmla="*/ 776614 h 996524"/>
                <a:gd name="connsiteX24" fmla="*/ 294361 w 2639860"/>
                <a:gd name="connsiteY24" fmla="*/ 626301 h 996524"/>
                <a:gd name="connsiteX25" fmla="*/ 169101 w 2639860"/>
                <a:gd name="connsiteY25" fmla="*/ 482252 h 996524"/>
                <a:gd name="connsiteX26" fmla="*/ 68893 w 2639860"/>
                <a:gd name="connsiteY26" fmla="*/ 306888 h 996524"/>
                <a:gd name="connsiteX27" fmla="*/ 12526 w 2639860"/>
                <a:gd name="connsiteY27" fmla="*/ 103340 h 996524"/>
                <a:gd name="connsiteX28" fmla="*/ 0 w 2639860"/>
                <a:gd name="connsiteY28" fmla="*/ 0 h 9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639860" h="996524">
                  <a:moveTo>
                    <a:pt x="2639860" y="68893"/>
                  </a:moveTo>
                  <a:cubicBezTo>
                    <a:pt x="2618200" y="71763"/>
                    <a:pt x="2596540" y="74634"/>
                    <a:pt x="2574098" y="81419"/>
                  </a:cubicBezTo>
                  <a:cubicBezTo>
                    <a:pt x="2551656" y="88204"/>
                    <a:pt x="2527126" y="100208"/>
                    <a:pt x="2505205" y="109603"/>
                  </a:cubicBezTo>
                  <a:cubicBezTo>
                    <a:pt x="2483284" y="118998"/>
                    <a:pt x="2470759" y="127348"/>
                    <a:pt x="2442575" y="137786"/>
                  </a:cubicBezTo>
                  <a:cubicBezTo>
                    <a:pt x="2414391" y="148224"/>
                    <a:pt x="2362722" y="161273"/>
                    <a:pt x="2336104" y="172233"/>
                  </a:cubicBezTo>
                  <a:cubicBezTo>
                    <a:pt x="2309486" y="183193"/>
                    <a:pt x="2295916" y="188934"/>
                    <a:pt x="2282868" y="203548"/>
                  </a:cubicBezTo>
                  <a:cubicBezTo>
                    <a:pt x="2269820" y="218162"/>
                    <a:pt x="2280258" y="241648"/>
                    <a:pt x="2257816" y="259915"/>
                  </a:cubicBezTo>
                  <a:cubicBezTo>
                    <a:pt x="2235374" y="278182"/>
                    <a:pt x="2176396" y="307932"/>
                    <a:pt x="2148213" y="313151"/>
                  </a:cubicBezTo>
                  <a:cubicBezTo>
                    <a:pt x="2120030" y="318370"/>
                    <a:pt x="2111679" y="287577"/>
                    <a:pt x="2088715" y="291230"/>
                  </a:cubicBezTo>
                  <a:cubicBezTo>
                    <a:pt x="2065751" y="294883"/>
                    <a:pt x="2040176" y="315760"/>
                    <a:pt x="2010427" y="335071"/>
                  </a:cubicBezTo>
                  <a:cubicBezTo>
                    <a:pt x="1980678" y="354382"/>
                    <a:pt x="1939968" y="384654"/>
                    <a:pt x="1910219" y="407096"/>
                  </a:cubicBezTo>
                  <a:cubicBezTo>
                    <a:pt x="1880470" y="429538"/>
                    <a:pt x="1831931" y="469726"/>
                    <a:pt x="1831931" y="469726"/>
                  </a:cubicBezTo>
                  <a:lnTo>
                    <a:pt x="1725460" y="554277"/>
                  </a:lnTo>
                  <a:cubicBezTo>
                    <a:pt x="1698320" y="575154"/>
                    <a:pt x="1680575" y="585070"/>
                    <a:pt x="1669093" y="594986"/>
                  </a:cubicBezTo>
                  <a:cubicBezTo>
                    <a:pt x="1657611" y="604902"/>
                    <a:pt x="1668571" y="620038"/>
                    <a:pt x="1656567" y="613775"/>
                  </a:cubicBezTo>
                  <a:cubicBezTo>
                    <a:pt x="1644563" y="607512"/>
                    <a:pt x="1627861" y="552189"/>
                    <a:pt x="1597068" y="557408"/>
                  </a:cubicBezTo>
                  <a:cubicBezTo>
                    <a:pt x="1566275" y="562627"/>
                    <a:pt x="1517737" y="611688"/>
                    <a:pt x="1471808" y="645091"/>
                  </a:cubicBezTo>
                  <a:cubicBezTo>
                    <a:pt x="1425879" y="678494"/>
                    <a:pt x="1370033" y="722335"/>
                    <a:pt x="1321495" y="757825"/>
                  </a:cubicBezTo>
                  <a:cubicBezTo>
                    <a:pt x="1272957" y="793315"/>
                    <a:pt x="1207196" y="823065"/>
                    <a:pt x="1180578" y="858033"/>
                  </a:cubicBezTo>
                  <a:cubicBezTo>
                    <a:pt x="1153960" y="893002"/>
                    <a:pt x="1187885" y="946759"/>
                    <a:pt x="1161789" y="967636"/>
                  </a:cubicBezTo>
                  <a:cubicBezTo>
                    <a:pt x="1135693" y="988513"/>
                    <a:pt x="1083501" y="978596"/>
                    <a:pt x="1024002" y="983293"/>
                  </a:cubicBezTo>
                  <a:cubicBezTo>
                    <a:pt x="964503" y="987990"/>
                    <a:pt x="865339" y="999472"/>
                    <a:pt x="804797" y="995819"/>
                  </a:cubicBezTo>
                  <a:cubicBezTo>
                    <a:pt x="744255" y="992166"/>
                    <a:pt x="719203" y="997907"/>
                    <a:pt x="660748" y="961373"/>
                  </a:cubicBezTo>
                  <a:cubicBezTo>
                    <a:pt x="602293" y="924839"/>
                    <a:pt x="515132" y="832459"/>
                    <a:pt x="454068" y="776614"/>
                  </a:cubicBezTo>
                  <a:cubicBezTo>
                    <a:pt x="393004" y="720769"/>
                    <a:pt x="341856" y="675361"/>
                    <a:pt x="294361" y="626301"/>
                  </a:cubicBezTo>
                  <a:cubicBezTo>
                    <a:pt x="246866" y="577241"/>
                    <a:pt x="206679" y="535488"/>
                    <a:pt x="169101" y="482252"/>
                  </a:cubicBezTo>
                  <a:cubicBezTo>
                    <a:pt x="131523" y="429017"/>
                    <a:pt x="94989" y="370040"/>
                    <a:pt x="68893" y="306888"/>
                  </a:cubicBezTo>
                  <a:cubicBezTo>
                    <a:pt x="42797" y="243736"/>
                    <a:pt x="24008" y="154488"/>
                    <a:pt x="12526" y="103340"/>
                  </a:cubicBezTo>
                  <a:cubicBezTo>
                    <a:pt x="1044" y="52192"/>
                    <a:pt x="522" y="26096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0" name="Frihandsfigur 69"/>
            <p:cNvSpPr/>
            <p:nvPr/>
          </p:nvSpPr>
          <p:spPr>
            <a:xfrm>
              <a:off x="2110636" y="1697277"/>
              <a:ext cx="229763" cy="491646"/>
            </a:xfrm>
            <a:custGeom>
              <a:avLst/>
              <a:gdLst>
                <a:gd name="connsiteX0" fmla="*/ 0 w 229763"/>
                <a:gd name="connsiteY0" fmla="*/ 491646 h 491646"/>
                <a:gd name="connsiteX1" fmla="*/ 153443 w 229763"/>
                <a:gd name="connsiteY1" fmla="*/ 366386 h 491646"/>
                <a:gd name="connsiteX2" fmla="*/ 212942 w 229763"/>
                <a:gd name="connsiteY2" fmla="*/ 328808 h 491646"/>
                <a:gd name="connsiteX3" fmla="*/ 216074 w 229763"/>
                <a:gd name="connsiteY3" fmla="*/ 303756 h 491646"/>
                <a:gd name="connsiteX4" fmla="*/ 50104 w 229763"/>
                <a:gd name="connsiteY4" fmla="*/ 90813 h 491646"/>
                <a:gd name="connsiteX5" fmla="*/ 46972 w 229763"/>
                <a:gd name="connsiteY5" fmla="*/ 0 h 49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763" h="491646">
                  <a:moveTo>
                    <a:pt x="0" y="491646"/>
                  </a:moveTo>
                  <a:cubicBezTo>
                    <a:pt x="58976" y="442586"/>
                    <a:pt x="117953" y="393526"/>
                    <a:pt x="153443" y="366386"/>
                  </a:cubicBezTo>
                  <a:cubicBezTo>
                    <a:pt x="188933" y="339246"/>
                    <a:pt x="202504" y="339246"/>
                    <a:pt x="212942" y="328808"/>
                  </a:cubicBezTo>
                  <a:cubicBezTo>
                    <a:pt x="223381" y="318370"/>
                    <a:pt x="243214" y="343422"/>
                    <a:pt x="216074" y="303756"/>
                  </a:cubicBezTo>
                  <a:cubicBezTo>
                    <a:pt x="188934" y="264090"/>
                    <a:pt x="78288" y="141439"/>
                    <a:pt x="50104" y="90813"/>
                  </a:cubicBezTo>
                  <a:cubicBezTo>
                    <a:pt x="21920" y="40187"/>
                    <a:pt x="34446" y="20093"/>
                    <a:pt x="4697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1" name="Frihandsfigur 70"/>
            <p:cNvSpPr/>
            <p:nvPr/>
          </p:nvSpPr>
          <p:spPr>
            <a:xfrm>
              <a:off x="2210843" y="3284984"/>
              <a:ext cx="324463" cy="81386"/>
            </a:xfrm>
            <a:custGeom>
              <a:avLst/>
              <a:gdLst>
                <a:gd name="connsiteX0" fmla="*/ 316282 w 316282"/>
                <a:gd name="connsiteY0" fmla="*/ 0 h 75156"/>
                <a:gd name="connsiteX1" fmla="*/ 0 w 316282"/>
                <a:gd name="connsiteY1" fmla="*/ 75156 h 7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282" h="75156">
                  <a:moveTo>
                    <a:pt x="316282" y="0"/>
                  </a:moveTo>
                  <a:lnTo>
                    <a:pt x="0" y="75156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72" name="Rak 71"/>
            <p:cNvCxnSpPr>
              <a:endCxn id="71" idx="1"/>
            </p:cNvCxnSpPr>
            <p:nvPr/>
          </p:nvCxnSpPr>
          <p:spPr>
            <a:xfrm flipV="1">
              <a:off x="2191104" y="3366370"/>
              <a:ext cx="19739" cy="626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ak 72"/>
            <p:cNvCxnSpPr/>
            <p:nvPr/>
          </p:nvCxnSpPr>
          <p:spPr>
            <a:xfrm flipH="1" flipV="1">
              <a:off x="2333096" y="3350988"/>
              <a:ext cx="184" cy="551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rihandsfigur 73"/>
            <p:cNvSpPr/>
            <p:nvPr/>
          </p:nvSpPr>
          <p:spPr>
            <a:xfrm>
              <a:off x="2239606" y="2689964"/>
              <a:ext cx="99630" cy="21921"/>
            </a:xfrm>
            <a:custGeom>
              <a:avLst/>
              <a:gdLst>
                <a:gd name="connsiteX0" fmla="*/ 99630 w 99630"/>
                <a:gd name="connsiteY0" fmla="*/ 0 h 21921"/>
                <a:gd name="connsiteX1" fmla="*/ 5684 w 99630"/>
                <a:gd name="connsiteY1" fmla="*/ 21921 h 2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630" h="21921">
                  <a:moveTo>
                    <a:pt x="99630" y="0"/>
                  </a:moveTo>
                  <a:cubicBezTo>
                    <a:pt x="40392" y="8873"/>
                    <a:pt x="-18846" y="17746"/>
                    <a:pt x="5684" y="2192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75" name="Rak 74"/>
            <p:cNvCxnSpPr/>
            <p:nvPr/>
          </p:nvCxnSpPr>
          <p:spPr>
            <a:xfrm>
              <a:off x="2180004" y="2672916"/>
              <a:ext cx="48823" cy="269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Frihandsfigur 75"/>
            <p:cNvSpPr/>
            <p:nvPr/>
          </p:nvSpPr>
          <p:spPr>
            <a:xfrm>
              <a:off x="1656567" y="2621071"/>
              <a:ext cx="222337" cy="1337154"/>
            </a:xfrm>
            <a:custGeom>
              <a:avLst/>
              <a:gdLst>
                <a:gd name="connsiteX0" fmla="*/ 0 w 222337"/>
                <a:gd name="connsiteY0" fmla="*/ 0 h 1337154"/>
                <a:gd name="connsiteX1" fmla="*/ 25052 w 222337"/>
                <a:gd name="connsiteY1" fmla="*/ 59499 h 1337154"/>
                <a:gd name="connsiteX2" fmla="*/ 40710 w 222337"/>
                <a:gd name="connsiteY2" fmla="*/ 253652 h 1337154"/>
                <a:gd name="connsiteX3" fmla="*/ 72025 w 222337"/>
                <a:gd name="connsiteY3" fmla="*/ 485384 h 1337154"/>
                <a:gd name="connsiteX4" fmla="*/ 87682 w 222337"/>
                <a:gd name="connsiteY4" fmla="*/ 623170 h 1337154"/>
                <a:gd name="connsiteX5" fmla="*/ 103340 w 222337"/>
                <a:gd name="connsiteY5" fmla="*/ 760956 h 1337154"/>
                <a:gd name="connsiteX6" fmla="*/ 122129 w 222337"/>
                <a:gd name="connsiteY6" fmla="*/ 908137 h 1337154"/>
                <a:gd name="connsiteX7" fmla="*/ 153444 w 222337"/>
                <a:gd name="connsiteY7" fmla="*/ 1083502 h 1337154"/>
                <a:gd name="connsiteX8" fmla="*/ 178496 w 222337"/>
                <a:gd name="connsiteY8" fmla="*/ 1215025 h 1337154"/>
                <a:gd name="connsiteX9" fmla="*/ 222337 w 222337"/>
                <a:gd name="connsiteY9" fmla="*/ 1337154 h 133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337" h="1337154">
                  <a:moveTo>
                    <a:pt x="0" y="0"/>
                  </a:moveTo>
                  <a:cubicBezTo>
                    <a:pt x="9133" y="8612"/>
                    <a:pt x="18267" y="17224"/>
                    <a:pt x="25052" y="59499"/>
                  </a:cubicBezTo>
                  <a:cubicBezTo>
                    <a:pt x="31837" y="101774"/>
                    <a:pt x="32881" y="182671"/>
                    <a:pt x="40710" y="253652"/>
                  </a:cubicBezTo>
                  <a:cubicBezTo>
                    <a:pt x="48539" y="324633"/>
                    <a:pt x="64196" y="423798"/>
                    <a:pt x="72025" y="485384"/>
                  </a:cubicBezTo>
                  <a:cubicBezTo>
                    <a:pt x="79854" y="546970"/>
                    <a:pt x="87682" y="623170"/>
                    <a:pt x="87682" y="623170"/>
                  </a:cubicBezTo>
                  <a:cubicBezTo>
                    <a:pt x="92901" y="669099"/>
                    <a:pt x="97599" y="713462"/>
                    <a:pt x="103340" y="760956"/>
                  </a:cubicBezTo>
                  <a:cubicBezTo>
                    <a:pt x="109081" y="808450"/>
                    <a:pt x="113778" y="854379"/>
                    <a:pt x="122129" y="908137"/>
                  </a:cubicBezTo>
                  <a:cubicBezTo>
                    <a:pt x="130480" y="961895"/>
                    <a:pt x="144050" y="1032354"/>
                    <a:pt x="153444" y="1083502"/>
                  </a:cubicBezTo>
                  <a:cubicBezTo>
                    <a:pt x="162839" y="1134650"/>
                    <a:pt x="167014" y="1172750"/>
                    <a:pt x="178496" y="1215025"/>
                  </a:cubicBezTo>
                  <a:cubicBezTo>
                    <a:pt x="189978" y="1257300"/>
                    <a:pt x="206157" y="1297227"/>
                    <a:pt x="222337" y="133715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7" name="textruta 76"/>
            <p:cNvSpPr txBox="1"/>
            <p:nvPr/>
          </p:nvSpPr>
          <p:spPr>
            <a:xfrm>
              <a:off x="1043608" y="1910092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3m</a:t>
              </a:r>
              <a:endParaRPr lang="sv-SE" dirty="0"/>
            </a:p>
          </p:txBody>
        </p:sp>
        <p:cxnSp>
          <p:nvCxnSpPr>
            <p:cNvPr id="78" name="Rak pil 77"/>
            <p:cNvCxnSpPr/>
            <p:nvPr/>
          </p:nvCxnSpPr>
          <p:spPr>
            <a:xfrm>
              <a:off x="1403648" y="2189814"/>
              <a:ext cx="245189" cy="34030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ruta 78"/>
            <p:cNvSpPr txBox="1"/>
            <p:nvPr/>
          </p:nvSpPr>
          <p:spPr>
            <a:xfrm>
              <a:off x="843203" y="2708920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7m</a:t>
              </a:r>
              <a:endParaRPr lang="sv-SE" dirty="0"/>
            </a:p>
          </p:txBody>
        </p:sp>
        <p:cxnSp>
          <p:nvCxnSpPr>
            <p:cNvPr id="80" name="Rak pil 79"/>
            <p:cNvCxnSpPr/>
            <p:nvPr/>
          </p:nvCxnSpPr>
          <p:spPr>
            <a:xfrm flipV="1">
              <a:off x="1187624" y="2711886"/>
              <a:ext cx="457200" cy="1410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ruta 80"/>
            <p:cNvSpPr txBox="1"/>
            <p:nvPr/>
          </p:nvSpPr>
          <p:spPr>
            <a:xfrm>
              <a:off x="857957" y="313470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4m</a:t>
              </a:r>
              <a:endParaRPr lang="sv-SE" dirty="0"/>
            </a:p>
          </p:txBody>
        </p:sp>
        <p:cxnSp>
          <p:nvCxnSpPr>
            <p:cNvPr id="82" name="Rak pil 81"/>
            <p:cNvCxnSpPr>
              <a:stCxn id="81" idx="3"/>
            </p:cNvCxnSpPr>
            <p:nvPr/>
          </p:nvCxnSpPr>
          <p:spPr>
            <a:xfrm flipV="1">
              <a:off x="1343987" y="3055814"/>
              <a:ext cx="335480" cy="2635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ruta 82"/>
            <p:cNvSpPr txBox="1"/>
            <p:nvPr/>
          </p:nvSpPr>
          <p:spPr>
            <a:xfrm>
              <a:off x="944609" y="3956642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10m</a:t>
              </a:r>
              <a:endParaRPr lang="sv-SE" dirty="0"/>
            </a:p>
          </p:txBody>
        </p:sp>
        <p:cxnSp>
          <p:nvCxnSpPr>
            <p:cNvPr id="84" name="Rak pil 83"/>
            <p:cNvCxnSpPr/>
            <p:nvPr/>
          </p:nvCxnSpPr>
          <p:spPr>
            <a:xfrm flipV="1">
              <a:off x="1430639" y="3933056"/>
              <a:ext cx="387201" cy="1440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ruta 84"/>
            <p:cNvSpPr txBox="1"/>
            <p:nvPr/>
          </p:nvSpPr>
          <p:spPr>
            <a:xfrm>
              <a:off x="1712134" y="1671437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8m</a:t>
              </a:r>
              <a:endParaRPr lang="sv-SE" dirty="0"/>
            </a:p>
          </p:txBody>
        </p:sp>
        <p:cxnSp>
          <p:nvCxnSpPr>
            <p:cNvPr id="86" name="Rak pil 85"/>
            <p:cNvCxnSpPr>
              <a:endCxn id="69" idx="15"/>
            </p:cNvCxnSpPr>
            <p:nvPr/>
          </p:nvCxnSpPr>
          <p:spPr>
            <a:xfrm>
              <a:off x="1999731" y="1921148"/>
              <a:ext cx="95247" cy="2865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ruta 86"/>
            <p:cNvSpPr txBox="1"/>
            <p:nvPr/>
          </p:nvSpPr>
          <p:spPr>
            <a:xfrm>
              <a:off x="3283262" y="1644286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15m</a:t>
              </a:r>
              <a:endParaRPr lang="sv-SE" dirty="0"/>
            </a:p>
          </p:txBody>
        </p:sp>
        <p:cxnSp>
          <p:nvCxnSpPr>
            <p:cNvPr id="88" name="Rak pil 87"/>
            <p:cNvCxnSpPr/>
            <p:nvPr/>
          </p:nvCxnSpPr>
          <p:spPr>
            <a:xfrm>
              <a:off x="3679521" y="1921148"/>
              <a:ext cx="199829" cy="2182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ruta 88"/>
            <p:cNvSpPr txBox="1"/>
            <p:nvPr/>
          </p:nvSpPr>
          <p:spPr>
            <a:xfrm>
              <a:off x="4114800" y="2060628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5</a:t>
              </a:r>
              <a:r>
                <a:rPr lang="sv-SE" dirty="0" smtClean="0"/>
                <a:t>m</a:t>
              </a:r>
              <a:endParaRPr lang="sv-SE" dirty="0"/>
            </a:p>
          </p:txBody>
        </p:sp>
        <p:cxnSp>
          <p:nvCxnSpPr>
            <p:cNvPr id="90" name="Rak pil 89"/>
            <p:cNvCxnSpPr/>
            <p:nvPr/>
          </p:nvCxnSpPr>
          <p:spPr>
            <a:xfrm flipH="1" flipV="1">
              <a:off x="4036219" y="2030261"/>
              <a:ext cx="175741" cy="1746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Frihandsfigur 90"/>
            <p:cNvSpPr/>
            <p:nvPr/>
          </p:nvSpPr>
          <p:spPr>
            <a:xfrm>
              <a:off x="4722312" y="4875756"/>
              <a:ext cx="306888" cy="72025"/>
            </a:xfrm>
            <a:custGeom>
              <a:avLst/>
              <a:gdLst>
                <a:gd name="connsiteX0" fmla="*/ 0 w 306888"/>
                <a:gd name="connsiteY0" fmla="*/ 72025 h 72025"/>
                <a:gd name="connsiteX1" fmla="*/ 306888 w 306888"/>
                <a:gd name="connsiteY1" fmla="*/ 0 h 7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6888" h="72025">
                  <a:moveTo>
                    <a:pt x="0" y="72025"/>
                  </a:moveTo>
                  <a:cubicBezTo>
                    <a:pt x="134133" y="47234"/>
                    <a:pt x="268266" y="22443"/>
                    <a:pt x="306888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2" name="Rak 91"/>
            <p:cNvCxnSpPr/>
            <p:nvPr/>
          </p:nvCxnSpPr>
          <p:spPr>
            <a:xfrm flipH="1">
              <a:off x="5029200" y="4839752"/>
              <a:ext cx="46856" cy="3600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ruta 92"/>
            <p:cNvSpPr txBox="1"/>
            <p:nvPr/>
          </p:nvSpPr>
          <p:spPr>
            <a:xfrm>
              <a:off x="1999731" y="836712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60m</a:t>
              </a:r>
              <a:endParaRPr lang="sv-SE" dirty="0"/>
            </a:p>
          </p:txBody>
        </p:sp>
        <p:cxnSp>
          <p:nvCxnSpPr>
            <p:cNvPr id="94" name="Rak pil 93"/>
            <p:cNvCxnSpPr>
              <a:stCxn id="93" idx="2"/>
              <a:endCxn id="69" idx="10"/>
            </p:cNvCxnSpPr>
            <p:nvPr/>
          </p:nvCxnSpPr>
          <p:spPr>
            <a:xfrm>
              <a:off x="2301256" y="1206044"/>
              <a:ext cx="106873" cy="8513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ruta 94"/>
            <p:cNvSpPr txBox="1"/>
            <p:nvPr/>
          </p:nvSpPr>
          <p:spPr>
            <a:xfrm>
              <a:off x="3967903" y="2915652"/>
              <a:ext cx="720069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110m</a:t>
              </a:r>
              <a:endParaRPr lang="sv-SE" dirty="0"/>
            </a:p>
          </p:txBody>
        </p:sp>
        <p:cxnSp>
          <p:nvCxnSpPr>
            <p:cNvPr id="96" name="Rak pil 95"/>
            <p:cNvCxnSpPr>
              <a:stCxn id="95" idx="1"/>
            </p:cNvCxnSpPr>
            <p:nvPr/>
          </p:nvCxnSpPr>
          <p:spPr>
            <a:xfrm flipH="1">
              <a:off x="3812381" y="3100318"/>
              <a:ext cx="155522" cy="532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ruta 96"/>
            <p:cNvSpPr txBox="1"/>
            <p:nvPr/>
          </p:nvSpPr>
          <p:spPr>
            <a:xfrm>
              <a:off x="4971580" y="3453953"/>
              <a:ext cx="720069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100m</a:t>
              </a:r>
              <a:endParaRPr lang="sv-SE" dirty="0"/>
            </a:p>
          </p:txBody>
        </p:sp>
        <p:cxnSp>
          <p:nvCxnSpPr>
            <p:cNvPr id="98" name="Rak pil 97"/>
            <p:cNvCxnSpPr>
              <a:stCxn id="97" idx="1"/>
              <a:endCxn id="64" idx="1"/>
            </p:cNvCxnSpPr>
            <p:nvPr/>
          </p:nvCxnSpPr>
          <p:spPr>
            <a:xfrm flipH="1" flipV="1">
              <a:off x="4271375" y="3382027"/>
              <a:ext cx="700205" cy="2565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ak pil 98"/>
            <p:cNvCxnSpPr>
              <a:stCxn id="97" idx="1"/>
              <a:endCxn id="63" idx="3"/>
            </p:cNvCxnSpPr>
            <p:nvPr/>
          </p:nvCxnSpPr>
          <p:spPr>
            <a:xfrm flipH="1">
              <a:off x="4258849" y="3638619"/>
              <a:ext cx="712731" cy="19747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ak pil 99"/>
            <p:cNvCxnSpPr/>
            <p:nvPr/>
          </p:nvCxnSpPr>
          <p:spPr>
            <a:xfrm flipH="1">
              <a:off x="4763022" y="3638619"/>
              <a:ext cx="207534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ak pil 100"/>
            <p:cNvCxnSpPr>
              <a:stCxn id="97" idx="1"/>
              <a:endCxn id="66" idx="2"/>
            </p:cNvCxnSpPr>
            <p:nvPr/>
          </p:nvCxnSpPr>
          <p:spPr>
            <a:xfrm flipH="1">
              <a:off x="4825652" y="3638619"/>
              <a:ext cx="145928" cy="8237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ruta 101"/>
            <p:cNvSpPr txBox="1"/>
            <p:nvPr/>
          </p:nvSpPr>
          <p:spPr>
            <a:xfrm>
              <a:off x="2796776" y="4911768"/>
              <a:ext cx="720069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140m</a:t>
              </a:r>
              <a:endParaRPr lang="sv-SE" dirty="0"/>
            </a:p>
          </p:txBody>
        </p:sp>
        <p:cxnSp>
          <p:nvCxnSpPr>
            <p:cNvPr id="103" name="Rak pil 102"/>
            <p:cNvCxnSpPr>
              <a:stCxn id="102" idx="0"/>
              <a:endCxn id="24" idx="1"/>
            </p:cNvCxnSpPr>
            <p:nvPr/>
          </p:nvCxnSpPr>
          <p:spPr>
            <a:xfrm flipH="1" flipV="1">
              <a:off x="3083719" y="4572000"/>
              <a:ext cx="73092" cy="3397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ak pil 103"/>
            <p:cNvCxnSpPr>
              <a:stCxn id="102" idx="0"/>
              <a:endCxn id="25" idx="1"/>
            </p:cNvCxnSpPr>
            <p:nvPr/>
          </p:nvCxnSpPr>
          <p:spPr>
            <a:xfrm flipV="1">
              <a:off x="3156811" y="4639041"/>
              <a:ext cx="638528" cy="2727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ruta 104"/>
            <p:cNvSpPr txBox="1"/>
            <p:nvPr/>
          </p:nvSpPr>
          <p:spPr>
            <a:xfrm>
              <a:off x="623918" y="1256827"/>
              <a:ext cx="720069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140m</a:t>
              </a:r>
              <a:endParaRPr lang="sv-SE" dirty="0"/>
            </a:p>
          </p:txBody>
        </p:sp>
        <p:cxnSp>
          <p:nvCxnSpPr>
            <p:cNvPr id="106" name="Rak pil 105"/>
            <p:cNvCxnSpPr>
              <a:stCxn id="105" idx="2"/>
            </p:cNvCxnSpPr>
            <p:nvPr/>
          </p:nvCxnSpPr>
          <p:spPr>
            <a:xfrm flipH="1">
              <a:off x="683568" y="1626159"/>
              <a:ext cx="300385" cy="5427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ruta 106"/>
            <p:cNvSpPr txBox="1"/>
            <p:nvPr/>
          </p:nvSpPr>
          <p:spPr>
            <a:xfrm>
              <a:off x="1409527" y="1160797"/>
              <a:ext cx="720069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120m</a:t>
              </a:r>
              <a:endParaRPr lang="sv-SE" dirty="0"/>
            </a:p>
          </p:txBody>
        </p:sp>
        <p:cxnSp>
          <p:nvCxnSpPr>
            <p:cNvPr id="108" name="Rak pil 107"/>
            <p:cNvCxnSpPr>
              <a:stCxn id="107" idx="2"/>
              <a:endCxn id="70" idx="4"/>
            </p:cNvCxnSpPr>
            <p:nvPr/>
          </p:nvCxnSpPr>
          <p:spPr>
            <a:xfrm>
              <a:off x="1769562" y="1530129"/>
              <a:ext cx="391178" cy="25796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ak pil 108"/>
            <p:cNvCxnSpPr>
              <a:stCxn id="107" idx="2"/>
              <a:endCxn id="69" idx="17"/>
            </p:cNvCxnSpPr>
            <p:nvPr/>
          </p:nvCxnSpPr>
          <p:spPr>
            <a:xfrm>
              <a:off x="1769562" y="1530129"/>
              <a:ext cx="49843" cy="878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ruta 109"/>
            <p:cNvSpPr txBox="1"/>
            <p:nvPr/>
          </p:nvSpPr>
          <p:spPr>
            <a:xfrm>
              <a:off x="2568324" y="1008129"/>
              <a:ext cx="720069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120m</a:t>
              </a:r>
              <a:endParaRPr lang="sv-SE" dirty="0"/>
            </a:p>
          </p:txBody>
        </p:sp>
        <p:cxnSp>
          <p:nvCxnSpPr>
            <p:cNvPr id="111" name="Rak pil 110"/>
            <p:cNvCxnSpPr>
              <a:stCxn id="110" idx="2"/>
              <a:endCxn id="69" idx="4"/>
            </p:cNvCxnSpPr>
            <p:nvPr/>
          </p:nvCxnSpPr>
          <p:spPr>
            <a:xfrm flipH="1">
              <a:off x="2834014" y="1377461"/>
              <a:ext cx="94345" cy="4450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ruta 111"/>
            <p:cNvSpPr txBox="1"/>
            <p:nvPr/>
          </p:nvSpPr>
          <p:spPr>
            <a:xfrm>
              <a:off x="4178547" y="1075351"/>
              <a:ext cx="603050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dirty="0"/>
                <a:t>6</a:t>
              </a:r>
              <a:r>
                <a:rPr lang="sv-SE" dirty="0" smtClean="0"/>
                <a:t>0m</a:t>
              </a:r>
              <a:endParaRPr lang="sv-SE" dirty="0"/>
            </a:p>
          </p:txBody>
        </p:sp>
        <p:cxnSp>
          <p:nvCxnSpPr>
            <p:cNvPr id="113" name="Rak pil 112"/>
            <p:cNvCxnSpPr>
              <a:stCxn id="112" idx="2"/>
            </p:cNvCxnSpPr>
            <p:nvPr/>
          </p:nvCxnSpPr>
          <p:spPr>
            <a:xfrm flipH="1">
              <a:off x="3973075" y="1444683"/>
              <a:ext cx="506997" cy="3018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ruta 113"/>
            <p:cNvSpPr txBox="1"/>
            <p:nvPr/>
          </p:nvSpPr>
          <p:spPr>
            <a:xfrm>
              <a:off x="5052628" y="1872734"/>
              <a:ext cx="603050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95m</a:t>
              </a:r>
              <a:endParaRPr lang="sv-SE" dirty="0"/>
            </a:p>
          </p:txBody>
        </p:sp>
        <p:cxnSp>
          <p:nvCxnSpPr>
            <p:cNvPr id="115" name="Rak pil 114"/>
            <p:cNvCxnSpPr>
              <a:stCxn id="114" idx="1"/>
              <a:endCxn id="68" idx="8"/>
            </p:cNvCxnSpPr>
            <p:nvPr/>
          </p:nvCxnSpPr>
          <p:spPr>
            <a:xfrm flipH="1">
              <a:off x="4690997" y="2057400"/>
              <a:ext cx="361631" cy="281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ruta 115"/>
            <p:cNvSpPr txBox="1"/>
            <p:nvPr/>
          </p:nvSpPr>
          <p:spPr>
            <a:xfrm>
              <a:off x="3653847" y="2345453"/>
              <a:ext cx="603050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40m</a:t>
              </a:r>
              <a:endParaRPr lang="sv-SE" dirty="0"/>
            </a:p>
          </p:txBody>
        </p:sp>
        <p:cxnSp>
          <p:nvCxnSpPr>
            <p:cNvPr id="117" name="Rak pil 116"/>
            <p:cNvCxnSpPr>
              <a:stCxn id="116" idx="0"/>
              <a:endCxn id="68" idx="3"/>
            </p:cNvCxnSpPr>
            <p:nvPr/>
          </p:nvCxnSpPr>
          <p:spPr>
            <a:xfrm flipH="1" flipV="1">
              <a:off x="3829833" y="2188923"/>
              <a:ext cx="125539" cy="15653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ruta 117"/>
            <p:cNvSpPr txBox="1"/>
            <p:nvPr/>
          </p:nvSpPr>
          <p:spPr>
            <a:xfrm>
              <a:off x="457154" y="3563724"/>
              <a:ext cx="720069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125m</a:t>
              </a:r>
              <a:endParaRPr lang="sv-SE" dirty="0"/>
            </a:p>
          </p:txBody>
        </p:sp>
        <p:cxnSp>
          <p:nvCxnSpPr>
            <p:cNvPr id="119" name="Rak pil 118"/>
            <p:cNvCxnSpPr>
              <a:stCxn id="118" idx="3"/>
              <a:endCxn id="76" idx="6"/>
            </p:cNvCxnSpPr>
            <p:nvPr/>
          </p:nvCxnSpPr>
          <p:spPr>
            <a:xfrm flipV="1">
              <a:off x="1177223" y="3529208"/>
              <a:ext cx="601473" cy="2191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ruta 119"/>
            <p:cNvSpPr txBox="1"/>
            <p:nvPr/>
          </p:nvSpPr>
          <p:spPr>
            <a:xfrm>
              <a:off x="1761763" y="2837273"/>
              <a:ext cx="720069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150m</a:t>
              </a:r>
              <a:endParaRPr lang="sv-SE" dirty="0"/>
            </a:p>
          </p:txBody>
        </p:sp>
        <p:cxnSp>
          <p:nvCxnSpPr>
            <p:cNvPr id="121" name="Rak pil 120"/>
            <p:cNvCxnSpPr>
              <a:stCxn id="120" idx="0"/>
            </p:cNvCxnSpPr>
            <p:nvPr/>
          </p:nvCxnSpPr>
          <p:spPr>
            <a:xfrm flipV="1">
              <a:off x="2121798" y="2714785"/>
              <a:ext cx="167623" cy="1224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Rak pil 121"/>
            <p:cNvCxnSpPr>
              <a:stCxn id="120" idx="0"/>
              <a:endCxn id="38" idx="2"/>
            </p:cNvCxnSpPr>
            <p:nvPr/>
          </p:nvCxnSpPr>
          <p:spPr>
            <a:xfrm flipV="1">
              <a:off x="2121798" y="2733002"/>
              <a:ext cx="254282" cy="1042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Rak pil 122"/>
            <p:cNvCxnSpPr>
              <a:stCxn id="120" idx="2"/>
            </p:cNvCxnSpPr>
            <p:nvPr/>
          </p:nvCxnSpPr>
          <p:spPr>
            <a:xfrm>
              <a:off x="2121798" y="3206605"/>
              <a:ext cx="251276" cy="1221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ruta 123"/>
            <p:cNvSpPr txBox="1"/>
            <p:nvPr/>
          </p:nvSpPr>
          <p:spPr>
            <a:xfrm>
              <a:off x="5148064" y="4281546"/>
              <a:ext cx="603050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30m</a:t>
              </a:r>
              <a:endParaRPr lang="sv-SE" dirty="0"/>
            </a:p>
          </p:txBody>
        </p:sp>
        <p:cxnSp>
          <p:nvCxnSpPr>
            <p:cNvPr id="125" name="Rak pil 124"/>
            <p:cNvCxnSpPr>
              <a:stCxn id="124" idx="1"/>
            </p:cNvCxnSpPr>
            <p:nvPr/>
          </p:nvCxnSpPr>
          <p:spPr>
            <a:xfrm flipH="1">
              <a:off x="4866789" y="4466212"/>
              <a:ext cx="281275" cy="4455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Frihandsfigur 125"/>
            <p:cNvSpPr/>
            <p:nvPr/>
          </p:nvSpPr>
          <p:spPr>
            <a:xfrm>
              <a:off x="4048812" y="5887039"/>
              <a:ext cx="18854" cy="127262"/>
            </a:xfrm>
            <a:custGeom>
              <a:avLst/>
              <a:gdLst>
                <a:gd name="connsiteX0" fmla="*/ 0 w 18854"/>
                <a:gd name="connsiteY0" fmla="*/ 127262 h 127262"/>
                <a:gd name="connsiteX1" fmla="*/ 18854 w 18854"/>
                <a:gd name="connsiteY1" fmla="*/ 0 h 12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854" h="127262">
                  <a:moveTo>
                    <a:pt x="0" y="127262"/>
                  </a:moveTo>
                  <a:cubicBezTo>
                    <a:pt x="5499" y="78557"/>
                    <a:pt x="10998" y="29852"/>
                    <a:pt x="18854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7" name="textruta 126"/>
            <p:cNvSpPr txBox="1"/>
            <p:nvPr/>
          </p:nvSpPr>
          <p:spPr>
            <a:xfrm>
              <a:off x="4300741" y="5373216"/>
              <a:ext cx="603050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15m</a:t>
              </a:r>
              <a:endParaRPr lang="sv-SE" dirty="0"/>
            </a:p>
          </p:txBody>
        </p:sp>
        <p:sp>
          <p:nvSpPr>
            <p:cNvPr id="128" name="Koppling 127"/>
            <p:cNvSpPr/>
            <p:nvPr/>
          </p:nvSpPr>
          <p:spPr>
            <a:xfrm>
              <a:off x="4021888" y="5991441"/>
              <a:ext cx="45719" cy="45719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29" name="Rak pil 128"/>
            <p:cNvCxnSpPr>
              <a:stCxn id="127" idx="1"/>
            </p:cNvCxnSpPr>
            <p:nvPr/>
          </p:nvCxnSpPr>
          <p:spPr>
            <a:xfrm flipH="1">
              <a:off x="4081690" y="5557882"/>
              <a:ext cx="219051" cy="32915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Frihandsfigur 129"/>
            <p:cNvSpPr/>
            <p:nvPr/>
          </p:nvSpPr>
          <p:spPr>
            <a:xfrm>
              <a:off x="7805318" y="3946552"/>
              <a:ext cx="1170432" cy="691285"/>
            </a:xfrm>
            <a:custGeom>
              <a:avLst/>
              <a:gdLst>
                <a:gd name="connsiteX0" fmla="*/ 1170432 w 1170432"/>
                <a:gd name="connsiteY0" fmla="*/ 164590 h 691285"/>
                <a:gd name="connsiteX1" fmla="*/ 1089965 w 1170432"/>
                <a:gd name="connsiteY1" fmla="*/ 91438 h 691285"/>
                <a:gd name="connsiteX2" fmla="*/ 1082650 w 1170432"/>
                <a:gd name="connsiteY2" fmla="*/ 3656 h 691285"/>
                <a:gd name="connsiteX3" fmla="*/ 914400 w 1170432"/>
                <a:gd name="connsiteY3" fmla="*/ 223112 h 691285"/>
                <a:gd name="connsiteX4" fmla="*/ 694944 w 1170432"/>
                <a:gd name="connsiteY4" fmla="*/ 413307 h 691285"/>
                <a:gd name="connsiteX5" fmla="*/ 343815 w 1170432"/>
                <a:gd name="connsiteY5" fmla="*/ 581557 h 691285"/>
                <a:gd name="connsiteX6" fmla="*/ 0 w 1170432"/>
                <a:gd name="connsiteY6" fmla="*/ 691285 h 69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0432" h="691285">
                  <a:moveTo>
                    <a:pt x="1170432" y="164590"/>
                  </a:moveTo>
                  <a:cubicBezTo>
                    <a:pt x="1137513" y="141425"/>
                    <a:pt x="1104595" y="118260"/>
                    <a:pt x="1089965" y="91438"/>
                  </a:cubicBezTo>
                  <a:cubicBezTo>
                    <a:pt x="1075335" y="64616"/>
                    <a:pt x="1111911" y="-18290"/>
                    <a:pt x="1082650" y="3656"/>
                  </a:cubicBezTo>
                  <a:cubicBezTo>
                    <a:pt x="1053389" y="25602"/>
                    <a:pt x="979018" y="154837"/>
                    <a:pt x="914400" y="223112"/>
                  </a:cubicBezTo>
                  <a:cubicBezTo>
                    <a:pt x="849782" y="291387"/>
                    <a:pt x="790042" y="353566"/>
                    <a:pt x="694944" y="413307"/>
                  </a:cubicBezTo>
                  <a:cubicBezTo>
                    <a:pt x="599846" y="473048"/>
                    <a:pt x="459639" y="535227"/>
                    <a:pt x="343815" y="581557"/>
                  </a:cubicBezTo>
                  <a:cubicBezTo>
                    <a:pt x="227991" y="627887"/>
                    <a:pt x="113995" y="659586"/>
                    <a:pt x="0" y="69128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1" name="textruta 130"/>
            <p:cNvSpPr txBox="1"/>
            <p:nvPr/>
          </p:nvSpPr>
          <p:spPr>
            <a:xfrm>
              <a:off x="7828292" y="3100318"/>
              <a:ext cx="720069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120m</a:t>
              </a:r>
              <a:endParaRPr lang="sv-SE" dirty="0"/>
            </a:p>
          </p:txBody>
        </p:sp>
        <p:cxnSp>
          <p:nvCxnSpPr>
            <p:cNvPr id="132" name="Rak pil 131"/>
            <p:cNvCxnSpPr>
              <a:stCxn id="131" idx="2"/>
              <a:endCxn id="130" idx="4"/>
            </p:cNvCxnSpPr>
            <p:nvPr/>
          </p:nvCxnSpPr>
          <p:spPr>
            <a:xfrm>
              <a:off x="8188327" y="3469650"/>
              <a:ext cx="311935" cy="89020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ruta 132"/>
            <p:cNvSpPr txBox="1"/>
            <p:nvPr/>
          </p:nvSpPr>
          <p:spPr>
            <a:xfrm>
              <a:off x="3158616" y="188640"/>
              <a:ext cx="1915909" cy="386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Bredband Vånga</a:t>
              </a:r>
              <a:endParaRPr lang="sv-SE" dirty="0"/>
            </a:p>
          </p:txBody>
        </p:sp>
        <p:sp>
          <p:nvSpPr>
            <p:cNvPr id="134" name="Koppling 133"/>
            <p:cNvSpPr/>
            <p:nvPr/>
          </p:nvSpPr>
          <p:spPr>
            <a:xfrm>
              <a:off x="5508104" y="975659"/>
              <a:ext cx="45719" cy="45719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5" name="textruta 134"/>
            <p:cNvSpPr txBox="1"/>
            <p:nvPr/>
          </p:nvSpPr>
          <p:spPr>
            <a:xfrm>
              <a:off x="5508104" y="823463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Ny brunn</a:t>
              </a:r>
              <a:endParaRPr lang="sv-SE" dirty="0"/>
            </a:p>
          </p:txBody>
        </p:sp>
        <p:sp>
          <p:nvSpPr>
            <p:cNvPr id="136" name="Koppling 135"/>
            <p:cNvSpPr/>
            <p:nvPr/>
          </p:nvSpPr>
          <p:spPr>
            <a:xfrm>
              <a:off x="1633748" y="2575352"/>
              <a:ext cx="45719" cy="45719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7" name="Koppling 136"/>
            <p:cNvSpPr/>
            <p:nvPr/>
          </p:nvSpPr>
          <p:spPr>
            <a:xfrm>
              <a:off x="5508104" y="1345463"/>
              <a:ext cx="45719" cy="45719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8" name="textruta 137"/>
            <p:cNvSpPr txBox="1"/>
            <p:nvPr/>
          </p:nvSpPr>
          <p:spPr>
            <a:xfrm>
              <a:off x="5508103" y="1203724"/>
              <a:ext cx="1578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Befintlig brunn</a:t>
              </a:r>
              <a:endParaRPr lang="sv-SE" dirty="0"/>
            </a:p>
          </p:txBody>
        </p:sp>
        <p:sp>
          <p:nvSpPr>
            <p:cNvPr id="139" name="Koppling 138"/>
            <p:cNvSpPr/>
            <p:nvPr/>
          </p:nvSpPr>
          <p:spPr>
            <a:xfrm>
              <a:off x="2437707" y="3010095"/>
              <a:ext cx="45719" cy="45719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0" name="Koppling 139"/>
            <p:cNvSpPr/>
            <p:nvPr/>
          </p:nvSpPr>
          <p:spPr>
            <a:xfrm>
              <a:off x="4035971" y="3980853"/>
              <a:ext cx="45719" cy="45719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1" name="Koppling 140"/>
            <p:cNvSpPr/>
            <p:nvPr/>
          </p:nvSpPr>
          <p:spPr>
            <a:xfrm>
              <a:off x="3495309" y="2204864"/>
              <a:ext cx="45719" cy="45719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5988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8627"/>
            <a:ext cx="8424936" cy="552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4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559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3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"/>
            <a:ext cx="9150350" cy="566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99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286000" y="3200400"/>
          <a:ext cx="44196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name="Photo Editor-foto" r:id="rId3" imgW="8933333" imgH="800212" progId="MSPhotoEd.3">
                  <p:embed/>
                </p:oleObj>
              </mc:Choice>
              <mc:Fallback>
                <p:oleObj name="Photo Editor-foto" r:id="rId3" imgW="8933333" imgH="800212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200400"/>
                        <a:ext cx="44196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Agenda</a:t>
            </a:r>
            <a:endParaRPr lang="sv-SE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447800"/>
            <a:ext cx="8240713" cy="36576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sv-SE" dirty="0"/>
              <a:t>Norrköpings </a:t>
            </a:r>
            <a:r>
              <a:rPr lang="sv-SE" dirty="0" smtClean="0"/>
              <a:t>mål och utbyggnadsplan</a:t>
            </a:r>
            <a:endParaRPr lang="sv-SE" dirty="0" smtClean="0"/>
          </a:p>
          <a:p>
            <a:r>
              <a:rPr lang="sv-SE" dirty="0" smtClean="0"/>
              <a:t>Koncept </a:t>
            </a:r>
            <a:r>
              <a:rPr lang="sv-SE" dirty="0"/>
              <a:t>Fiberförening/ </a:t>
            </a:r>
            <a:r>
              <a:rPr lang="sv-SE" dirty="0" smtClean="0"/>
              <a:t>Stadsnät</a:t>
            </a:r>
          </a:p>
          <a:p>
            <a:r>
              <a:rPr lang="sv-SE" dirty="0" smtClean="0"/>
              <a:t>Taxor</a:t>
            </a:r>
          </a:p>
          <a:p>
            <a:r>
              <a:rPr lang="sv-SE" dirty="0" smtClean="0"/>
              <a:t>Påbörjade områden</a:t>
            </a:r>
            <a:endParaRPr lang="sv-SE" dirty="0" smtClean="0"/>
          </a:p>
          <a:p>
            <a:r>
              <a:rPr lang="sv-SE" dirty="0" smtClean="0"/>
              <a:t>Exempel, fiberförening samt stadsnätsindelning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57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Norrköpings kommuns mål</a:t>
            </a:r>
            <a:endParaRPr lang="sv-SE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447800"/>
            <a:ext cx="8240713" cy="36576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sv-SE" dirty="0" smtClean="0"/>
              <a:t>Regeringens mål 2020: 90% </a:t>
            </a:r>
            <a:r>
              <a:rPr lang="sv-SE" dirty="0"/>
              <a:t>av alla företag och hushåll </a:t>
            </a:r>
            <a:r>
              <a:rPr lang="sv-SE" dirty="0" smtClean="0"/>
              <a:t>skall ha tillgång till</a:t>
            </a:r>
            <a:r>
              <a:rPr lang="sv-SE" dirty="0" smtClean="0"/>
              <a:t> </a:t>
            </a:r>
            <a:r>
              <a:rPr lang="sv-SE" dirty="0" smtClean="0"/>
              <a:t>bredband </a:t>
            </a:r>
            <a:r>
              <a:rPr lang="sv-SE" dirty="0"/>
              <a:t>om minst 100 </a:t>
            </a:r>
            <a:r>
              <a:rPr lang="sv-SE" dirty="0" smtClean="0"/>
              <a:t>Mbit/s</a:t>
            </a:r>
          </a:p>
          <a:p>
            <a:r>
              <a:rPr lang="sv-SE" dirty="0" smtClean="0"/>
              <a:t>Norrköpings Kommuns mål 2020: 90% </a:t>
            </a:r>
            <a:r>
              <a:rPr lang="sv-SE" dirty="0"/>
              <a:t>av alla företag och hushåll skall ha </a:t>
            </a:r>
            <a:r>
              <a:rPr lang="sv-SE" dirty="0" smtClean="0"/>
              <a:t>möjlighet att beställa bredband om minst 100Mbit/s till ett rimligt pris.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020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Norrköpings kommuns utbyggnadsplan</a:t>
            </a:r>
            <a:endParaRPr lang="sv-SE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447800"/>
            <a:ext cx="8240713" cy="36576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sv-SE" dirty="0" smtClean="0"/>
              <a:t>2013, </a:t>
            </a:r>
            <a:r>
              <a:rPr lang="sv-SE" dirty="0" err="1" smtClean="0"/>
              <a:t>Himmelstalund</a:t>
            </a:r>
            <a:r>
              <a:rPr lang="sv-SE" dirty="0" smtClean="0"/>
              <a:t> – </a:t>
            </a:r>
            <a:r>
              <a:rPr lang="sv-SE" dirty="0" err="1" smtClean="0"/>
              <a:t>Pronova</a:t>
            </a:r>
            <a:r>
              <a:rPr lang="sv-SE" dirty="0" smtClean="0"/>
              <a:t>, beslutad och startad</a:t>
            </a:r>
          </a:p>
          <a:p>
            <a:r>
              <a:rPr lang="sv-SE" dirty="0" smtClean="0"/>
              <a:t>2013</a:t>
            </a:r>
            <a:r>
              <a:rPr lang="sv-SE" dirty="0" smtClean="0"/>
              <a:t>, Norra Bråviken, ansluter till </a:t>
            </a:r>
            <a:r>
              <a:rPr lang="sv-SE" dirty="0" smtClean="0"/>
              <a:t>Nyköping/Nykvarn</a:t>
            </a:r>
          </a:p>
          <a:p>
            <a:r>
              <a:rPr lang="sv-SE" dirty="0" smtClean="0"/>
              <a:t>2013, </a:t>
            </a:r>
            <a:r>
              <a:rPr lang="sv-SE" dirty="0" err="1" smtClean="0"/>
              <a:t>Kättsätter</a:t>
            </a:r>
            <a:r>
              <a:rPr lang="sv-SE" dirty="0" smtClean="0"/>
              <a:t> – Söderköping via G. </a:t>
            </a:r>
            <a:r>
              <a:rPr lang="sv-SE" dirty="0" err="1" smtClean="0"/>
              <a:t>Övägen</a:t>
            </a:r>
            <a:r>
              <a:rPr lang="sv-SE" dirty="0" smtClean="0"/>
              <a:t>, prel.</a:t>
            </a:r>
            <a:endParaRPr lang="sv-SE" dirty="0" smtClean="0"/>
          </a:p>
          <a:p>
            <a:r>
              <a:rPr lang="sv-SE" dirty="0" smtClean="0"/>
              <a:t>2014, </a:t>
            </a:r>
            <a:r>
              <a:rPr lang="sv-SE" dirty="0" err="1" smtClean="0"/>
              <a:t>Norsholm</a:t>
            </a:r>
            <a:r>
              <a:rPr lang="sv-SE" dirty="0" smtClean="0"/>
              <a:t>/ Skärkind ansluter till Linköping</a:t>
            </a:r>
          </a:p>
          <a:p>
            <a:r>
              <a:rPr lang="sv-SE" dirty="0" smtClean="0"/>
              <a:t>2015, Vikbolandet/ Stegeborg, ring med Söderköping</a:t>
            </a:r>
          </a:p>
          <a:p>
            <a:r>
              <a:rPr lang="sv-SE" dirty="0" smtClean="0"/>
              <a:t>2016, Vikbolandet etapp 2 (kustlinjerna)</a:t>
            </a:r>
          </a:p>
          <a:p>
            <a:r>
              <a:rPr lang="sv-SE" dirty="0" smtClean="0"/>
              <a:t>2017, </a:t>
            </a:r>
            <a:r>
              <a:rPr lang="sv-SE" dirty="0" err="1" smtClean="0"/>
              <a:t>Simonstorp</a:t>
            </a:r>
            <a:r>
              <a:rPr lang="sv-SE" dirty="0" smtClean="0"/>
              <a:t>, ring med Katrineholm/ </a:t>
            </a:r>
            <a:r>
              <a:rPr lang="sv-SE" dirty="0" smtClean="0"/>
              <a:t>Finspång</a:t>
            </a:r>
          </a:p>
        </p:txBody>
      </p:sp>
    </p:spTree>
    <p:extLst>
      <p:ext uri="{BB962C8B-B14F-4D97-AF65-F5344CB8AC3E}">
        <p14:creationId xmlns:p14="http://schemas.microsoft.com/office/powerpoint/2010/main" val="602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Fiberförening / Stadsnät</a:t>
            </a:r>
            <a:endParaRPr lang="sv-SE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447800"/>
            <a:ext cx="8240713" cy="36576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sv-SE" dirty="0" smtClean="0"/>
              <a:t>Stadsnät, ca 100 hus inom tättbebyggda asfalterade områden.</a:t>
            </a:r>
          </a:p>
          <a:p>
            <a:r>
              <a:rPr lang="sv-SE" dirty="0" smtClean="0"/>
              <a:t>Fiberförening,10-100 fastigheter </a:t>
            </a:r>
            <a:r>
              <a:rPr lang="sv-SE" dirty="0" smtClean="0"/>
              <a:t>utanför Stadsnät</a:t>
            </a:r>
            <a:endParaRPr lang="sv-SE" dirty="0" smtClean="0"/>
          </a:p>
          <a:p>
            <a:r>
              <a:rPr lang="sv-SE" dirty="0" smtClean="0"/>
              <a:t>Alltid Markrättsavtal/ Servitut</a:t>
            </a:r>
          </a:p>
        </p:txBody>
      </p:sp>
    </p:spTree>
    <p:extLst>
      <p:ext uri="{BB962C8B-B14F-4D97-AF65-F5344CB8AC3E}">
        <p14:creationId xmlns:p14="http://schemas.microsoft.com/office/powerpoint/2010/main" val="16999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Beslutade Taxor</a:t>
            </a:r>
            <a:endParaRPr lang="sv-SE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447800"/>
            <a:ext cx="8240713" cy="36576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sv-SE" dirty="0" smtClean="0"/>
              <a:t>Stadsnät:			19 000</a:t>
            </a:r>
          </a:p>
          <a:p>
            <a:r>
              <a:rPr lang="sv-SE" dirty="0" smtClean="0"/>
              <a:t>Fiberförening:		9 900</a:t>
            </a:r>
          </a:p>
          <a:p>
            <a:r>
              <a:rPr lang="sv-SE" dirty="0" smtClean="0"/>
              <a:t>Fiberförening Passiv:	1 900</a:t>
            </a:r>
          </a:p>
        </p:txBody>
      </p:sp>
    </p:spTree>
    <p:extLst>
      <p:ext uri="{BB962C8B-B14F-4D97-AF65-F5344CB8AC3E}">
        <p14:creationId xmlns:p14="http://schemas.microsoft.com/office/powerpoint/2010/main" val="20152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Beslutade Taxor</a:t>
            </a:r>
            <a:endParaRPr lang="sv-SE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447800"/>
            <a:ext cx="8240713" cy="36576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sv-SE" dirty="0" smtClean="0"/>
              <a:t>Stadsnät:			19 000</a:t>
            </a:r>
          </a:p>
          <a:p>
            <a:r>
              <a:rPr lang="sv-SE" dirty="0" smtClean="0"/>
              <a:t>Fiberförening:		9 900</a:t>
            </a:r>
          </a:p>
          <a:p>
            <a:r>
              <a:rPr lang="sv-SE" dirty="0" smtClean="0"/>
              <a:t>Fiberförening Passiv:	1 900</a:t>
            </a:r>
          </a:p>
          <a:p>
            <a:r>
              <a:rPr lang="sv-SE" dirty="0" smtClean="0"/>
              <a:t>Marknadsbidrag:		-6 </a:t>
            </a:r>
            <a:r>
              <a:rPr lang="sv-SE" dirty="0" smtClean="0"/>
              <a:t>000</a:t>
            </a:r>
          </a:p>
          <a:p>
            <a:pPr lvl="1"/>
            <a:r>
              <a:rPr lang="sv-SE" dirty="0" smtClean="0"/>
              <a:t>Från Tele 2, 100Mbit/s, 20 tv-kanaler samt telefoni för 407kr/mån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4314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”Påbörjade” fiberföreningar</a:t>
            </a:r>
            <a:endParaRPr lang="sv-SE" dirty="0"/>
          </a:p>
        </p:txBody>
      </p:sp>
      <p:sp>
        <p:nvSpPr>
          <p:cNvPr id="2" name="Platshållare för text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1800" dirty="0" smtClean="0"/>
              <a:t>Vånga Samhälle, 72</a:t>
            </a:r>
          </a:p>
          <a:p>
            <a:r>
              <a:rPr lang="sv-SE" sz="1800" dirty="0" err="1" smtClean="0"/>
              <a:t>Talleboda</a:t>
            </a:r>
            <a:r>
              <a:rPr lang="sv-SE" sz="1800" dirty="0" smtClean="0"/>
              <a:t>, 35</a:t>
            </a:r>
          </a:p>
          <a:p>
            <a:r>
              <a:rPr lang="sv-SE" sz="1800" dirty="0" smtClean="0"/>
              <a:t>Krokhagen, 35</a:t>
            </a:r>
          </a:p>
          <a:p>
            <a:r>
              <a:rPr lang="sv-SE" sz="1800" dirty="0" smtClean="0"/>
              <a:t>Kimstad (vid skolan), ca100</a:t>
            </a:r>
          </a:p>
          <a:p>
            <a:r>
              <a:rPr lang="sv-SE" sz="1800" dirty="0" err="1" smtClean="0"/>
              <a:t>Vägf</a:t>
            </a:r>
            <a:r>
              <a:rPr lang="sv-SE" sz="1800" dirty="0" smtClean="0"/>
              <a:t>. Innan Brinks gurkor, ca 10</a:t>
            </a:r>
          </a:p>
          <a:p>
            <a:r>
              <a:rPr lang="sv-SE" sz="1800" dirty="0" err="1" smtClean="0"/>
              <a:t>Orga</a:t>
            </a:r>
            <a:r>
              <a:rPr lang="sv-SE" sz="1800" dirty="0" smtClean="0"/>
              <a:t> Kvarn, 39</a:t>
            </a:r>
          </a:p>
          <a:p>
            <a:r>
              <a:rPr lang="sv-SE" sz="1800" dirty="0" err="1" smtClean="0"/>
              <a:t>Käslingevägen</a:t>
            </a:r>
            <a:r>
              <a:rPr lang="sv-SE" sz="1800" dirty="0" smtClean="0"/>
              <a:t>, ca 40</a:t>
            </a:r>
          </a:p>
          <a:p>
            <a:r>
              <a:rPr lang="sv-SE" sz="1800" dirty="0" err="1" smtClean="0"/>
              <a:t>Vägf</a:t>
            </a:r>
            <a:r>
              <a:rPr lang="sv-SE" sz="1800" dirty="0" smtClean="0"/>
              <a:t>. trälsätter, 30</a:t>
            </a:r>
          </a:p>
          <a:p>
            <a:r>
              <a:rPr lang="sv-SE" sz="1800" dirty="0" smtClean="0"/>
              <a:t>Säter (Kimstad), 30</a:t>
            </a:r>
          </a:p>
          <a:p>
            <a:r>
              <a:rPr lang="sv-SE" sz="1800" dirty="0" smtClean="0"/>
              <a:t>Kullen, 10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sz="1800" dirty="0" err="1" smtClean="0"/>
              <a:t>Eksunds</a:t>
            </a:r>
            <a:r>
              <a:rPr lang="sv-SE" sz="1800" dirty="0" smtClean="0"/>
              <a:t> </a:t>
            </a:r>
            <a:r>
              <a:rPr lang="sv-SE" sz="1800" dirty="0" err="1" smtClean="0"/>
              <a:t>vägf</a:t>
            </a:r>
            <a:r>
              <a:rPr lang="sv-SE" sz="1800" dirty="0" smtClean="0"/>
              <a:t>., ca 80</a:t>
            </a:r>
          </a:p>
          <a:p>
            <a:r>
              <a:rPr lang="sv-SE" sz="1800" dirty="0" smtClean="0"/>
              <a:t>Strandhugget, 100</a:t>
            </a:r>
          </a:p>
          <a:p>
            <a:r>
              <a:rPr lang="sv-SE" sz="1800" dirty="0" err="1" smtClean="0"/>
              <a:t>Vägf</a:t>
            </a:r>
            <a:r>
              <a:rPr lang="sv-SE" sz="1800" dirty="0" smtClean="0"/>
              <a:t>. ”Getådalen”, 70</a:t>
            </a:r>
          </a:p>
          <a:p>
            <a:r>
              <a:rPr lang="sv-SE" sz="1800" dirty="0" smtClean="0"/>
              <a:t>Skärkind, ca 100</a:t>
            </a:r>
          </a:p>
          <a:p>
            <a:r>
              <a:rPr lang="sv-SE" sz="1800" dirty="0" smtClean="0"/>
              <a:t>Klinga, ca 30</a:t>
            </a:r>
          </a:p>
          <a:p>
            <a:r>
              <a:rPr lang="sv-SE" sz="1800" dirty="0" err="1" smtClean="0"/>
              <a:t>Göstad</a:t>
            </a:r>
            <a:r>
              <a:rPr lang="sv-SE" sz="1800" dirty="0" smtClean="0"/>
              <a:t> - Röbrinken, 50</a:t>
            </a:r>
          </a:p>
          <a:p>
            <a:r>
              <a:rPr lang="sv-SE" sz="1800" dirty="0" smtClean="0"/>
              <a:t>VA </a:t>
            </a:r>
            <a:r>
              <a:rPr lang="sv-SE" sz="1800" dirty="0" err="1" smtClean="0"/>
              <a:t>omr</a:t>
            </a:r>
            <a:r>
              <a:rPr lang="sv-SE" sz="1800" dirty="0" smtClean="0"/>
              <a:t>- mot </a:t>
            </a:r>
            <a:r>
              <a:rPr lang="sv-SE" sz="1800" dirty="0" err="1" smtClean="0"/>
              <a:t>glan</a:t>
            </a:r>
            <a:r>
              <a:rPr lang="sv-SE" sz="1800" dirty="0" smtClean="0"/>
              <a:t> från </a:t>
            </a:r>
            <a:r>
              <a:rPr lang="sv-SE" sz="1800" dirty="0" err="1" smtClean="0"/>
              <a:t>bergslagsv</a:t>
            </a:r>
            <a:r>
              <a:rPr lang="sv-SE" sz="1800" dirty="0" smtClean="0"/>
              <a:t>.</a:t>
            </a:r>
          </a:p>
          <a:p>
            <a:r>
              <a:rPr lang="sv-SE" sz="1800" dirty="0" smtClean="0"/>
              <a:t>Rökstorp, ca 10</a:t>
            </a:r>
          </a:p>
          <a:p>
            <a:r>
              <a:rPr lang="sv-SE" sz="1800" dirty="0" smtClean="0"/>
              <a:t>VA </a:t>
            </a:r>
            <a:r>
              <a:rPr lang="sv-SE" sz="1800" dirty="0" err="1" smtClean="0"/>
              <a:t>omr</a:t>
            </a:r>
            <a:r>
              <a:rPr lang="sv-SE" sz="1800" dirty="0" smtClean="0"/>
              <a:t>, </a:t>
            </a:r>
            <a:r>
              <a:rPr lang="sv-SE" sz="1800" dirty="0" err="1" smtClean="0"/>
              <a:t>Warby</a:t>
            </a:r>
            <a:r>
              <a:rPr lang="sv-SE" sz="1800" dirty="0"/>
              <a:t> </a:t>
            </a:r>
            <a:r>
              <a:rPr lang="sv-SE" sz="1800" dirty="0" smtClean="0"/>
              <a:t>– Valla ca 30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6668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Exempel Vånga 2</a:t>
            </a:r>
            <a:endParaRPr lang="sv-SE" dirty="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474433"/>
              </p:ext>
            </p:extLst>
          </p:nvPr>
        </p:nvGraphicFramePr>
        <p:xfrm>
          <a:off x="683568" y="1144588"/>
          <a:ext cx="7560839" cy="44291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8734"/>
                <a:gridCol w="271830"/>
                <a:gridCol w="591889"/>
                <a:gridCol w="1492877"/>
                <a:gridCol w="455974"/>
                <a:gridCol w="1104860"/>
                <a:gridCol w="455974"/>
                <a:gridCol w="591889"/>
                <a:gridCol w="453782"/>
                <a:gridCol w="833030"/>
              </a:tblGrid>
              <a:tr h="185208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1100" u="sng" strike="noStrike">
                          <a:effectLst/>
                        </a:rPr>
                        <a:t>Fam Eklund idag</a:t>
                      </a:r>
                      <a:endParaRPr lang="sv-SE" sz="11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1100" u="sng" strike="noStrike">
                          <a:effectLst/>
                        </a:rPr>
                        <a:t>Fiber framtid</a:t>
                      </a:r>
                      <a:endParaRPr lang="sv-SE" sz="11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</a:tr>
              <a:tr h="148167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sng" strike="noStrike">
                          <a:effectLst/>
                        </a:rPr>
                        <a:t>MÅNAD</a:t>
                      </a:r>
                      <a:endParaRPr lang="sv-SE" sz="9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sng" strike="noStrike">
                          <a:effectLst/>
                        </a:rPr>
                        <a:t>ÅR</a:t>
                      </a:r>
                      <a:endParaRPr lang="sv-SE" sz="9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sng" strike="noStrike">
                          <a:effectLst/>
                        </a:rPr>
                        <a:t>MÅNAD</a:t>
                      </a:r>
                      <a:endParaRPr lang="sv-SE" sz="9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sng" strike="noStrike">
                          <a:effectLst/>
                        </a:rPr>
                        <a:t>ÅR</a:t>
                      </a:r>
                      <a:endParaRPr lang="sv-SE" sz="9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Bredband 30Mbit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359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4308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Internet 100Mbit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407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4884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(10Mbit 377kr)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</a:tr>
              <a:tr h="14816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Hyra modem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29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348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Hyra modem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</a:tr>
              <a:tr h="148167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Ingår: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</a:tr>
              <a:tr h="411692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Telefoni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145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1740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Telefoni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- Trådlös router (gateway)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</a:tr>
              <a:tr h="148167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- HD-box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</a:tr>
              <a:tr h="14816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TV boxer mix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179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2148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TV ca 17 kanaler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</a:tr>
              <a:tr h="14816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kortavg.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55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660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kortavg.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39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468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</a:tr>
              <a:tr h="148167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</a:tr>
              <a:tr h="14816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Totalt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767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9204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446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5352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</a:tr>
              <a:tr h="148167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</a:tr>
              <a:tr h="148167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</a:tr>
              <a:tr h="14816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Årskostnad idag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9204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</a:tr>
              <a:tr h="14816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Årskostnad Fiber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5352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</a:tr>
              <a:tr h="14816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Besparing / År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3852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</a:tr>
              <a:tr h="148167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</a:tr>
              <a:tr h="148167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</a:tr>
              <a:tr h="14816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Anslutning avg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9900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</a:tr>
              <a:tr h="14816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Grävning ca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4000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om alla 72 st går med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</a:tr>
              <a:tr h="14816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Totalt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13900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</a:tr>
              <a:tr h="148167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</a:tr>
              <a:tr h="14816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Bidrag bindersig 2 år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6000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förslag finns att om man binder sig i 2 år till operatör får man 6000kr i bidrag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</a:tr>
              <a:tr h="148167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</a:tr>
              <a:tr h="14816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Totalt anskaffning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7900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</a:tr>
              <a:tr h="148167"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</a:tr>
              <a:tr h="14816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Återbetalt på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u="none" strike="noStrike">
                          <a:effectLst/>
                        </a:rPr>
                        <a:t>2,1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år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92" marR="5292" marT="529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10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419</Words>
  <Application>Microsoft Office PowerPoint</Application>
  <PresentationFormat>Bildspel på skärmen (4:3)</PresentationFormat>
  <Paragraphs>154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6" baseType="lpstr">
      <vt:lpstr>Standardformgivning</vt:lpstr>
      <vt:lpstr>Photo Editor-foto</vt:lpstr>
      <vt:lpstr>Status fiber i Norrköping</vt:lpstr>
      <vt:lpstr>Agenda</vt:lpstr>
      <vt:lpstr>Norrköpings kommuns mål</vt:lpstr>
      <vt:lpstr>Norrköpings kommuns utbyggnadsplan</vt:lpstr>
      <vt:lpstr>Fiberförening / Stadsnät</vt:lpstr>
      <vt:lpstr>Beslutade Taxor</vt:lpstr>
      <vt:lpstr>Beslutade Taxor</vt:lpstr>
      <vt:lpstr>”Påbörjade” fiberföreningar</vt:lpstr>
      <vt:lpstr>Exempel Vånga 2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Sandra Halldin</dc:creator>
  <cp:lastModifiedBy>Johnny Stig Eriksson</cp:lastModifiedBy>
  <cp:revision>34</cp:revision>
  <cp:lastPrinted>2012-12-03T12:44:50Z</cp:lastPrinted>
  <dcterms:created xsi:type="dcterms:W3CDTF">2005-11-03T12:43:15Z</dcterms:created>
  <dcterms:modified xsi:type="dcterms:W3CDTF">2012-12-03T14:12:38Z</dcterms:modified>
</cp:coreProperties>
</file>